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3.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5" r:id="rId18"/>
    <p:sldId id="276" r:id="rId19"/>
    <p:sldId id="277" r:id="rId20"/>
    <p:sldId id="278" r:id="rId21"/>
    <p:sldId id="279" r:id="rId22"/>
    <p:sldId id="280" r:id="rId23"/>
    <p:sldId id="281" r:id="rId24"/>
    <p:sldId id="282"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09" d="100"/>
          <a:sy n="109" d="100"/>
        </p:scale>
        <p:origin x="171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245916319283704E-2"/>
          <c:y val="2.3554603854389726E-2"/>
          <c:w val="0.65960413771808357"/>
          <c:h val="0.83083511777302288"/>
        </c:manualLayout>
      </c:layout>
      <c:barChart>
        <c:barDir val="col"/>
        <c:grouping val="clustered"/>
        <c:varyColors val="0"/>
        <c:ser>
          <c:idx val="0"/>
          <c:order val="0"/>
          <c:tx>
            <c:strRef>
              <c:f>Sheet1!$A$2</c:f>
              <c:strCache>
                <c:ptCount val="1"/>
                <c:pt idx="0">
                  <c:v>Essay praised</c:v>
                </c:pt>
              </c:strCache>
            </c:strRef>
          </c:tx>
          <c:spPr>
            <a:solidFill>
              <a:srgbClr val="FFFFFF"/>
            </a:solidFill>
            <a:ln w="12651">
              <a:solidFill>
                <a:schemeClr val="tx1"/>
              </a:solidFill>
              <a:prstDash val="solid"/>
            </a:ln>
          </c:spPr>
          <c:invertIfNegative val="0"/>
          <c:cat>
            <c:strRef>
              <c:f>Sheet1!$B$1:$D$1</c:f>
              <c:strCache>
                <c:ptCount val="3"/>
                <c:pt idx="0">
                  <c:v>Old</c:v>
                </c:pt>
                <c:pt idx="1">
                  <c:v>New</c:v>
                </c:pt>
                <c:pt idx="2">
                  <c:v>Lure</c:v>
                </c:pt>
              </c:strCache>
            </c:strRef>
          </c:cat>
          <c:val>
            <c:numRef>
              <c:f>Sheet1!$B$2:$D$2</c:f>
              <c:numCache>
                <c:formatCode>General</c:formatCode>
                <c:ptCount val="3"/>
              </c:numCache>
            </c:numRef>
          </c:val>
          <c:extLst>
            <c:ext xmlns:c16="http://schemas.microsoft.com/office/drawing/2014/chart" uri="{C3380CC4-5D6E-409C-BE32-E72D297353CC}">
              <c16:uniqueId val="{00000000-9912-4D4A-A7B8-B653AB3E5AE9}"/>
            </c:ext>
          </c:extLst>
        </c:ser>
        <c:ser>
          <c:idx val="1"/>
          <c:order val="1"/>
          <c:tx>
            <c:strRef>
              <c:f>Sheet1!$A$3</c:f>
              <c:strCache>
                <c:ptCount val="1"/>
                <c:pt idx="0">
                  <c:v>Essay criticized</c:v>
                </c:pt>
              </c:strCache>
            </c:strRef>
          </c:tx>
          <c:spPr>
            <a:solidFill>
              <a:srgbClr val="000000"/>
            </a:solidFill>
            <a:ln w="12651">
              <a:solidFill>
                <a:schemeClr val="tx1"/>
              </a:solidFill>
              <a:prstDash val="solid"/>
            </a:ln>
          </c:spPr>
          <c:invertIfNegative val="0"/>
          <c:cat>
            <c:strRef>
              <c:f>Sheet1!$B$1:$D$1</c:f>
              <c:strCache>
                <c:ptCount val="3"/>
                <c:pt idx="0">
                  <c:v>Old</c:v>
                </c:pt>
                <c:pt idx="1">
                  <c:v>New</c:v>
                </c:pt>
                <c:pt idx="2">
                  <c:v>Lure</c:v>
                </c:pt>
              </c:strCache>
            </c:strRef>
          </c:cat>
          <c:val>
            <c:numRef>
              <c:f>Sheet1!$B$3:$D$3</c:f>
              <c:numCache>
                <c:formatCode>General</c:formatCode>
                <c:ptCount val="3"/>
              </c:numCache>
            </c:numRef>
          </c:val>
          <c:extLst>
            <c:ext xmlns:c16="http://schemas.microsoft.com/office/drawing/2014/chart" uri="{C3380CC4-5D6E-409C-BE32-E72D297353CC}">
              <c16:uniqueId val="{00000001-9912-4D4A-A7B8-B653AB3E5AE9}"/>
            </c:ext>
          </c:extLst>
        </c:ser>
        <c:dLbls>
          <c:showLegendKey val="0"/>
          <c:showVal val="0"/>
          <c:showCatName val="0"/>
          <c:showSerName val="0"/>
          <c:showPercent val="0"/>
          <c:showBubbleSize val="0"/>
        </c:dLbls>
        <c:gapWidth val="150"/>
        <c:axId val="33639040"/>
        <c:axId val="33649024"/>
      </c:barChart>
      <c:catAx>
        <c:axId val="33639040"/>
        <c:scaling>
          <c:orientation val="minMax"/>
        </c:scaling>
        <c:delete val="0"/>
        <c:axPos val="b"/>
        <c:numFmt formatCode="General" sourceLinked="1"/>
        <c:majorTickMark val="out"/>
        <c:minorTickMark val="none"/>
        <c:tickLblPos val="nextTo"/>
        <c:spPr>
          <a:ln w="3163">
            <a:solidFill>
              <a:schemeClr val="tx1"/>
            </a:solidFill>
            <a:prstDash val="solid"/>
          </a:ln>
        </c:spPr>
        <c:txPr>
          <a:bodyPr rot="0" vert="horz"/>
          <a:lstStyle/>
          <a:p>
            <a:pPr>
              <a:defRPr sz="1793" b="1" i="0" u="none" strike="noStrike" baseline="0">
                <a:solidFill>
                  <a:schemeClr val="tx1"/>
                </a:solidFill>
                <a:latin typeface="Arial"/>
                <a:ea typeface="Arial"/>
                <a:cs typeface="Arial"/>
              </a:defRPr>
            </a:pPr>
            <a:endParaRPr lang="en-US"/>
          </a:p>
        </c:txPr>
        <c:crossAx val="33649024"/>
        <c:crosses val="autoZero"/>
        <c:auto val="1"/>
        <c:lblAlgn val="ctr"/>
        <c:lblOffset val="100"/>
        <c:tickLblSkip val="1"/>
        <c:tickMarkSkip val="1"/>
        <c:noMultiLvlLbl val="0"/>
      </c:catAx>
      <c:valAx>
        <c:axId val="33649024"/>
        <c:scaling>
          <c:orientation val="minMax"/>
        </c:scaling>
        <c:delete val="1"/>
        <c:axPos val="l"/>
        <c:title>
          <c:tx>
            <c:rich>
              <a:bodyPr/>
              <a:lstStyle/>
              <a:p>
                <a:pPr>
                  <a:defRPr sz="1793" b="1" i="0" u="none" strike="noStrike" baseline="0">
                    <a:solidFill>
                      <a:schemeClr val="tx1"/>
                    </a:solidFill>
                    <a:latin typeface="Arial"/>
                    <a:ea typeface="Arial"/>
                    <a:cs typeface="Arial"/>
                  </a:defRPr>
                </a:pPr>
                <a:r>
                  <a:rPr lang="en-US" dirty="0"/>
                  <a:t>Proportion</a:t>
                </a:r>
                <a:r>
                  <a:rPr lang="en-US" baseline="0" dirty="0"/>
                  <a:t> of Items Classified as Old</a:t>
                </a:r>
                <a:endParaRPr lang="en-US" dirty="0"/>
              </a:p>
            </c:rich>
          </c:tx>
          <c:layout>
            <c:manualLayout>
              <c:xMode val="edge"/>
              <c:yMode val="edge"/>
              <c:x val="3.3151150223869268E-4"/>
              <c:y val="3.9947680592139614E-2"/>
            </c:manualLayout>
          </c:layout>
          <c:overlay val="0"/>
          <c:spPr>
            <a:noFill/>
            <a:ln w="25302">
              <a:noFill/>
            </a:ln>
          </c:spPr>
        </c:title>
        <c:numFmt formatCode="General" sourceLinked="1"/>
        <c:majorTickMark val="out"/>
        <c:minorTickMark val="none"/>
        <c:tickLblPos val="none"/>
        <c:crossAx val="33639040"/>
        <c:crosses val="autoZero"/>
        <c:crossBetween val="between"/>
      </c:valAx>
      <c:spPr>
        <a:noFill/>
        <a:ln w="12651">
          <a:solidFill>
            <a:schemeClr val="tx1"/>
          </a:solidFill>
          <a:prstDash val="solid"/>
        </a:ln>
      </c:spPr>
    </c:plotArea>
    <c:plotVisOnly val="1"/>
    <c:dispBlanksAs val="gap"/>
    <c:showDLblsOverMax val="0"/>
  </c:chart>
  <c:spPr>
    <a:noFill/>
    <a:ln>
      <a:noFill/>
    </a:ln>
  </c:spPr>
  <c:txPr>
    <a:bodyPr/>
    <a:lstStyle/>
    <a:p>
      <a:pPr>
        <a:defRPr sz="1793" b="1" i="0" u="none" strike="noStrike" baseline="0">
          <a:solidFill>
            <a:schemeClr val="tx1"/>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245916319283621E-2"/>
          <c:y val="2.3554603854389726E-2"/>
          <c:w val="0.65960413771808413"/>
          <c:h val="0.8308351177730231"/>
        </c:manualLayout>
      </c:layout>
      <c:barChart>
        <c:barDir val="col"/>
        <c:grouping val="clustered"/>
        <c:varyColors val="0"/>
        <c:ser>
          <c:idx val="0"/>
          <c:order val="0"/>
          <c:tx>
            <c:strRef>
              <c:f>Sheet1!$A$2</c:f>
              <c:strCache>
                <c:ptCount val="1"/>
                <c:pt idx="0">
                  <c:v>Essay praised</c:v>
                </c:pt>
              </c:strCache>
            </c:strRef>
          </c:tx>
          <c:spPr>
            <a:solidFill>
              <a:srgbClr val="FFFFFF"/>
            </a:solidFill>
            <a:ln w="12651">
              <a:solidFill>
                <a:schemeClr val="tx1"/>
              </a:solidFill>
              <a:prstDash val="solid"/>
            </a:ln>
          </c:spPr>
          <c:invertIfNegative val="0"/>
          <c:cat>
            <c:strRef>
              <c:f>Sheet1!$B$1:$D$1</c:f>
              <c:strCache>
                <c:ptCount val="3"/>
                <c:pt idx="0">
                  <c:v>Old</c:v>
                </c:pt>
                <c:pt idx="1">
                  <c:v>New</c:v>
                </c:pt>
                <c:pt idx="2">
                  <c:v>Lure</c:v>
                </c:pt>
              </c:strCache>
            </c:strRef>
          </c:cat>
          <c:val>
            <c:numRef>
              <c:f>Sheet1!$B$2:$D$2</c:f>
              <c:numCache>
                <c:formatCode>General</c:formatCode>
                <c:ptCount val="3"/>
                <c:pt idx="0">
                  <c:v>0.8</c:v>
                </c:pt>
                <c:pt idx="1">
                  <c:v>0.2</c:v>
                </c:pt>
                <c:pt idx="2">
                  <c:v>0.70000000000000062</c:v>
                </c:pt>
              </c:numCache>
            </c:numRef>
          </c:val>
          <c:extLst>
            <c:ext xmlns:c16="http://schemas.microsoft.com/office/drawing/2014/chart" uri="{C3380CC4-5D6E-409C-BE32-E72D297353CC}">
              <c16:uniqueId val="{00000000-B9F9-4FD3-AC80-1268B7CC21DF}"/>
            </c:ext>
          </c:extLst>
        </c:ser>
        <c:ser>
          <c:idx val="1"/>
          <c:order val="1"/>
          <c:tx>
            <c:strRef>
              <c:f>Sheet1!$A$3</c:f>
              <c:strCache>
                <c:ptCount val="1"/>
                <c:pt idx="0">
                  <c:v>Essay criticized</c:v>
                </c:pt>
              </c:strCache>
            </c:strRef>
          </c:tx>
          <c:spPr>
            <a:solidFill>
              <a:srgbClr val="000000"/>
            </a:solidFill>
            <a:ln w="12651">
              <a:solidFill>
                <a:schemeClr val="tx1"/>
              </a:solidFill>
              <a:prstDash val="solid"/>
            </a:ln>
          </c:spPr>
          <c:invertIfNegative val="0"/>
          <c:cat>
            <c:strRef>
              <c:f>Sheet1!$B$1:$D$1</c:f>
              <c:strCache>
                <c:ptCount val="3"/>
                <c:pt idx="0">
                  <c:v>Old</c:v>
                </c:pt>
                <c:pt idx="1">
                  <c:v>New</c:v>
                </c:pt>
                <c:pt idx="2">
                  <c:v>Lure</c:v>
                </c:pt>
              </c:strCache>
            </c:strRef>
          </c:cat>
          <c:val>
            <c:numRef>
              <c:f>Sheet1!$B$3:$D$3</c:f>
              <c:numCache>
                <c:formatCode>General</c:formatCode>
                <c:ptCount val="3"/>
              </c:numCache>
            </c:numRef>
          </c:val>
          <c:extLst>
            <c:ext xmlns:c16="http://schemas.microsoft.com/office/drawing/2014/chart" uri="{C3380CC4-5D6E-409C-BE32-E72D297353CC}">
              <c16:uniqueId val="{00000001-B9F9-4FD3-AC80-1268B7CC21DF}"/>
            </c:ext>
          </c:extLst>
        </c:ser>
        <c:dLbls>
          <c:showLegendKey val="0"/>
          <c:showVal val="0"/>
          <c:showCatName val="0"/>
          <c:showSerName val="0"/>
          <c:showPercent val="0"/>
          <c:showBubbleSize val="0"/>
        </c:dLbls>
        <c:gapWidth val="150"/>
        <c:axId val="107463424"/>
        <c:axId val="107464960"/>
      </c:barChart>
      <c:catAx>
        <c:axId val="107463424"/>
        <c:scaling>
          <c:orientation val="minMax"/>
        </c:scaling>
        <c:delete val="0"/>
        <c:axPos val="b"/>
        <c:numFmt formatCode="General" sourceLinked="1"/>
        <c:majorTickMark val="out"/>
        <c:minorTickMark val="none"/>
        <c:tickLblPos val="nextTo"/>
        <c:spPr>
          <a:ln w="3163">
            <a:solidFill>
              <a:schemeClr val="tx1"/>
            </a:solidFill>
            <a:prstDash val="solid"/>
          </a:ln>
        </c:spPr>
        <c:txPr>
          <a:bodyPr rot="0" vert="horz"/>
          <a:lstStyle/>
          <a:p>
            <a:pPr>
              <a:defRPr sz="1793" b="1" i="0" u="none" strike="noStrike" baseline="0">
                <a:solidFill>
                  <a:schemeClr val="tx1"/>
                </a:solidFill>
                <a:latin typeface="Arial"/>
                <a:ea typeface="Arial"/>
                <a:cs typeface="Arial"/>
              </a:defRPr>
            </a:pPr>
            <a:endParaRPr lang="en-US"/>
          </a:p>
        </c:txPr>
        <c:crossAx val="107464960"/>
        <c:crosses val="autoZero"/>
        <c:auto val="1"/>
        <c:lblAlgn val="ctr"/>
        <c:lblOffset val="100"/>
        <c:tickLblSkip val="1"/>
        <c:tickMarkSkip val="1"/>
        <c:noMultiLvlLbl val="0"/>
      </c:catAx>
      <c:valAx>
        <c:axId val="107464960"/>
        <c:scaling>
          <c:orientation val="minMax"/>
        </c:scaling>
        <c:delete val="1"/>
        <c:axPos val="l"/>
        <c:title>
          <c:tx>
            <c:rich>
              <a:bodyPr/>
              <a:lstStyle/>
              <a:p>
                <a:pPr>
                  <a:defRPr sz="1793" b="1" i="0" u="none" strike="noStrike" baseline="0">
                    <a:solidFill>
                      <a:schemeClr val="tx1"/>
                    </a:solidFill>
                    <a:latin typeface="Arial"/>
                    <a:ea typeface="Arial"/>
                    <a:cs typeface="Arial"/>
                  </a:defRPr>
                </a:pPr>
                <a:r>
                  <a:rPr lang="en-US" dirty="0"/>
                  <a:t>Proportion</a:t>
                </a:r>
                <a:r>
                  <a:rPr lang="en-US" baseline="0" dirty="0"/>
                  <a:t> of Items Classified as Old</a:t>
                </a:r>
                <a:endParaRPr lang="en-US" dirty="0"/>
              </a:p>
            </c:rich>
          </c:tx>
          <c:layout>
            <c:manualLayout>
              <c:xMode val="edge"/>
              <c:yMode val="edge"/>
              <c:x val="3.3151150223869225E-4"/>
              <c:y val="3.9947680592139614E-2"/>
            </c:manualLayout>
          </c:layout>
          <c:overlay val="0"/>
          <c:spPr>
            <a:noFill/>
            <a:ln w="25302">
              <a:noFill/>
            </a:ln>
          </c:spPr>
        </c:title>
        <c:numFmt formatCode="General" sourceLinked="1"/>
        <c:majorTickMark val="out"/>
        <c:minorTickMark val="none"/>
        <c:tickLblPos val="none"/>
        <c:crossAx val="107463424"/>
        <c:crosses val="autoZero"/>
        <c:crossBetween val="between"/>
      </c:valAx>
      <c:spPr>
        <a:noFill/>
        <a:ln w="12651">
          <a:solidFill>
            <a:schemeClr val="tx1"/>
          </a:solidFill>
          <a:prstDash val="solid"/>
        </a:ln>
      </c:spPr>
    </c:plotArea>
    <c:plotVisOnly val="1"/>
    <c:dispBlanksAs val="gap"/>
    <c:showDLblsOverMax val="0"/>
  </c:chart>
  <c:spPr>
    <a:noFill/>
    <a:ln>
      <a:noFill/>
    </a:ln>
  </c:spPr>
  <c:txPr>
    <a:bodyPr/>
    <a:lstStyle/>
    <a:p>
      <a:pPr>
        <a:defRPr sz="1793" b="1" i="0" u="none" strike="noStrike" baseline="0">
          <a:solidFill>
            <a:schemeClr val="tx1"/>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24591631928369E-2"/>
          <c:y val="2.3554603854389726E-2"/>
          <c:w val="0.65960413771808413"/>
          <c:h val="0.8308351177730231"/>
        </c:manualLayout>
      </c:layout>
      <c:barChart>
        <c:barDir val="col"/>
        <c:grouping val="clustered"/>
        <c:varyColors val="0"/>
        <c:ser>
          <c:idx val="0"/>
          <c:order val="0"/>
          <c:tx>
            <c:strRef>
              <c:f>Sheet1!$A$2</c:f>
              <c:strCache>
                <c:ptCount val="1"/>
                <c:pt idx="0">
                  <c:v>Essay praised</c:v>
                </c:pt>
              </c:strCache>
            </c:strRef>
          </c:tx>
          <c:spPr>
            <a:solidFill>
              <a:srgbClr val="FFFFFF"/>
            </a:solidFill>
            <a:ln w="12651">
              <a:solidFill>
                <a:schemeClr val="tx1"/>
              </a:solidFill>
              <a:prstDash val="solid"/>
            </a:ln>
          </c:spPr>
          <c:invertIfNegative val="0"/>
          <c:cat>
            <c:strRef>
              <c:f>Sheet1!$B$1:$D$1</c:f>
              <c:strCache>
                <c:ptCount val="3"/>
                <c:pt idx="0">
                  <c:v>Old</c:v>
                </c:pt>
                <c:pt idx="1">
                  <c:v>New</c:v>
                </c:pt>
                <c:pt idx="2">
                  <c:v>Lure</c:v>
                </c:pt>
              </c:strCache>
            </c:strRef>
          </c:cat>
          <c:val>
            <c:numRef>
              <c:f>Sheet1!$B$2:$D$2</c:f>
              <c:numCache>
                <c:formatCode>General</c:formatCode>
                <c:ptCount val="3"/>
              </c:numCache>
            </c:numRef>
          </c:val>
          <c:extLst>
            <c:ext xmlns:c16="http://schemas.microsoft.com/office/drawing/2014/chart" uri="{C3380CC4-5D6E-409C-BE32-E72D297353CC}">
              <c16:uniqueId val="{00000000-3EE4-4C80-B869-CE4660AE5092}"/>
            </c:ext>
          </c:extLst>
        </c:ser>
        <c:ser>
          <c:idx val="1"/>
          <c:order val="1"/>
          <c:tx>
            <c:strRef>
              <c:f>Sheet1!$A$3</c:f>
              <c:strCache>
                <c:ptCount val="1"/>
                <c:pt idx="0">
                  <c:v>Essay criticized</c:v>
                </c:pt>
              </c:strCache>
            </c:strRef>
          </c:tx>
          <c:spPr>
            <a:solidFill>
              <a:srgbClr val="000000"/>
            </a:solidFill>
            <a:ln w="12651">
              <a:solidFill>
                <a:schemeClr val="tx1"/>
              </a:solidFill>
              <a:prstDash val="solid"/>
            </a:ln>
          </c:spPr>
          <c:invertIfNegative val="0"/>
          <c:cat>
            <c:strRef>
              <c:f>Sheet1!$B$1:$D$1</c:f>
              <c:strCache>
                <c:ptCount val="3"/>
                <c:pt idx="0">
                  <c:v>Old</c:v>
                </c:pt>
                <c:pt idx="1">
                  <c:v>New</c:v>
                </c:pt>
                <c:pt idx="2">
                  <c:v>Lure</c:v>
                </c:pt>
              </c:strCache>
            </c:strRef>
          </c:cat>
          <c:val>
            <c:numRef>
              <c:f>Sheet1!$B$3:$D$3</c:f>
              <c:numCache>
                <c:formatCode>General</c:formatCode>
                <c:ptCount val="3"/>
              </c:numCache>
            </c:numRef>
          </c:val>
          <c:extLst>
            <c:ext xmlns:c16="http://schemas.microsoft.com/office/drawing/2014/chart" uri="{C3380CC4-5D6E-409C-BE32-E72D297353CC}">
              <c16:uniqueId val="{00000001-3EE4-4C80-B869-CE4660AE5092}"/>
            </c:ext>
          </c:extLst>
        </c:ser>
        <c:dLbls>
          <c:showLegendKey val="0"/>
          <c:showVal val="0"/>
          <c:showCatName val="0"/>
          <c:showSerName val="0"/>
          <c:showPercent val="0"/>
          <c:showBubbleSize val="0"/>
        </c:dLbls>
        <c:gapWidth val="150"/>
        <c:axId val="34476032"/>
        <c:axId val="34477568"/>
      </c:barChart>
      <c:catAx>
        <c:axId val="34476032"/>
        <c:scaling>
          <c:orientation val="minMax"/>
        </c:scaling>
        <c:delete val="0"/>
        <c:axPos val="b"/>
        <c:numFmt formatCode="General" sourceLinked="1"/>
        <c:majorTickMark val="out"/>
        <c:minorTickMark val="none"/>
        <c:tickLblPos val="nextTo"/>
        <c:spPr>
          <a:ln w="3163">
            <a:solidFill>
              <a:schemeClr val="tx1"/>
            </a:solidFill>
            <a:prstDash val="solid"/>
          </a:ln>
        </c:spPr>
        <c:txPr>
          <a:bodyPr rot="0" vert="horz"/>
          <a:lstStyle/>
          <a:p>
            <a:pPr>
              <a:defRPr sz="1793" b="1" i="0" u="none" strike="noStrike" baseline="0">
                <a:solidFill>
                  <a:schemeClr val="tx1"/>
                </a:solidFill>
                <a:latin typeface="Arial"/>
                <a:ea typeface="Arial"/>
                <a:cs typeface="Arial"/>
              </a:defRPr>
            </a:pPr>
            <a:endParaRPr lang="en-US"/>
          </a:p>
        </c:txPr>
        <c:crossAx val="34477568"/>
        <c:crosses val="autoZero"/>
        <c:auto val="1"/>
        <c:lblAlgn val="ctr"/>
        <c:lblOffset val="100"/>
        <c:tickLblSkip val="1"/>
        <c:tickMarkSkip val="1"/>
        <c:noMultiLvlLbl val="0"/>
      </c:catAx>
      <c:valAx>
        <c:axId val="34477568"/>
        <c:scaling>
          <c:orientation val="minMax"/>
        </c:scaling>
        <c:delete val="1"/>
        <c:axPos val="l"/>
        <c:title>
          <c:tx>
            <c:rich>
              <a:bodyPr/>
              <a:lstStyle/>
              <a:p>
                <a:pPr>
                  <a:defRPr sz="1793" b="1" i="0" u="none" strike="noStrike" baseline="0">
                    <a:solidFill>
                      <a:schemeClr val="tx1"/>
                    </a:solidFill>
                    <a:latin typeface="Arial"/>
                    <a:ea typeface="Arial"/>
                    <a:cs typeface="Arial"/>
                  </a:defRPr>
                </a:pPr>
                <a:r>
                  <a:rPr lang="en-US" dirty="0"/>
                  <a:t>Proportion</a:t>
                </a:r>
                <a:r>
                  <a:rPr lang="en-US" baseline="0" dirty="0"/>
                  <a:t> of Items Classified as Old</a:t>
                </a:r>
                <a:endParaRPr lang="en-US" dirty="0"/>
              </a:p>
            </c:rich>
          </c:tx>
          <c:layout>
            <c:manualLayout>
              <c:xMode val="edge"/>
              <c:yMode val="edge"/>
              <c:x val="3.3151150223869241E-4"/>
              <c:y val="3.9947680592139614E-2"/>
            </c:manualLayout>
          </c:layout>
          <c:overlay val="0"/>
          <c:spPr>
            <a:noFill/>
            <a:ln w="25302">
              <a:noFill/>
            </a:ln>
          </c:spPr>
        </c:title>
        <c:numFmt formatCode="General" sourceLinked="1"/>
        <c:majorTickMark val="out"/>
        <c:minorTickMark val="none"/>
        <c:tickLblPos val="none"/>
        <c:crossAx val="34476032"/>
        <c:crosses val="autoZero"/>
        <c:crossBetween val="between"/>
      </c:valAx>
      <c:spPr>
        <a:noFill/>
        <a:ln w="12651">
          <a:solidFill>
            <a:schemeClr val="tx1"/>
          </a:solidFill>
          <a:prstDash val="solid"/>
        </a:ln>
      </c:spPr>
    </c:plotArea>
    <c:plotVisOnly val="1"/>
    <c:dispBlanksAs val="gap"/>
    <c:showDLblsOverMax val="0"/>
  </c:chart>
  <c:spPr>
    <a:noFill/>
    <a:ln>
      <a:noFill/>
    </a:ln>
  </c:spPr>
  <c:txPr>
    <a:bodyPr/>
    <a:lstStyle/>
    <a:p>
      <a:pPr>
        <a:defRPr sz="1793" b="1" i="0" u="none" strike="noStrike" baseline="0">
          <a:solidFill>
            <a:schemeClr val="tx1"/>
          </a:solidFill>
          <a:latin typeface="Arial"/>
          <a:ea typeface="Arial"/>
          <a:cs typeface="Aria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CBA6EB-9CC8-43D3-8329-7BF16E078865}" type="doc">
      <dgm:prSet loTypeId="urn:microsoft.com/office/officeart/2005/8/layout/pyramid3" loCatId="pyramid" qsTypeId="urn:microsoft.com/office/officeart/2005/8/quickstyle/simple1" qsCatId="simple" csTypeId="urn:microsoft.com/office/officeart/2005/8/colors/colorful4" csCatId="colorful" phldr="1"/>
      <dgm:spPr/>
    </dgm:pt>
    <dgm:pt modelId="{484B93BF-1B03-4FCB-8786-CDB9BF8A6F33}">
      <dgm:prSet phldrT="[Text]"/>
      <dgm:spPr/>
      <dgm:t>
        <a:bodyPr/>
        <a:lstStyle/>
        <a:p>
          <a:r>
            <a:rPr lang="en-US" dirty="0"/>
            <a:t>Topic Sentence</a:t>
          </a:r>
        </a:p>
      </dgm:t>
    </dgm:pt>
    <dgm:pt modelId="{F95B79A8-D17C-4A33-A9BC-8E0E3EC49CCF}" type="parTrans" cxnId="{84D8DC19-166D-4231-830E-39A1B230EA68}">
      <dgm:prSet/>
      <dgm:spPr/>
    </dgm:pt>
    <dgm:pt modelId="{A43F48B7-1779-4415-9D06-BD4C12BCAD28}" type="sibTrans" cxnId="{84D8DC19-166D-4231-830E-39A1B230EA68}">
      <dgm:prSet/>
      <dgm:spPr/>
    </dgm:pt>
    <dgm:pt modelId="{B6251FC1-81F8-41E0-BB06-9AE7EAF84DA4}">
      <dgm:prSet phldrT="[Text]"/>
      <dgm:spPr/>
      <dgm:t>
        <a:bodyPr/>
        <a:lstStyle/>
        <a:p>
          <a:r>
            <a:rPr lang="en-US" dirty="0"/>
            <a:t>What was the effect</a:t>
          </a:r>
        </a:p>
      </dgm:t>
    </dgm:pt>
    <dgm:pt modelId="{1592BAB0-1DB2-4A2D-B718-68122BEF5875}" type="parTrans" cxnId="{084FDF41-3DDF-4260-AF56-2FA2642684DC}">
      <dgm:prSet/>
      <dgm:spPr/>
    </dgm:pt>
    <dgm:pt modelId="{406FD317-3F91-4C94-A430-CCD6CEBFBA3E}" type="sibTrans" cxnId="{084FDF41-3DDF-4260-AF56-2FA2642684DC}">
      <dgm:prSet/>
      <dgm:spPr/>
    </dgm:pt>
    <dgm:pt modelId="{332DEFC4-40DF-418E-A885-F1647B654C5A}">
      <dgm:prSet phldrT="[Text]"/>
      <dgm:spPr/>
      <dgm:t>
        <a:bodyPr/>
        <a:lstStyle/>
        <a:p>
          <a:r>
            <a:rPr lang="en-US" dirty="0"/>
            <a:t>The evidence (i.e., statistics)</a:t>
          </a:r>
        </a:p>
      </dgm:t>
    </dgm:pt>
    <dgm:pt modelId="{60A5B3C9-BBB3-4828-AD3C-10F05F90A75F}" type="parTrans" cxnId="{BB10DC23-13AB-445B-9E92-F0214ED9C2FC}">
      <dgm:prSet/>
      <dgm:spPr/>
    </dgm:pt>
    <dgm:pt modelId="{73270ECC-3D54-4798-BD2C-40C65E7CF87C}" type="sibTrans" cxnId="{BB10DC23-13AB-445B-9E92-F0214ED9C2FC}">
      <dgm:prSet/>
      <dgm:spPr/>
    </dgm:pt>
    <dgm:pt modelId="{07604BBA-DF53-43FF-9D83-D241E28E965B}" type="pres">
      <dgm:prSet presAssocID="{CACBA6EB-9CC8-43D3-8329-7BF16E078865}" presName="Name0" presStyleCnt="0">
        <dgm:presLayoutVars>
          <dgm:dir/>
          <dgm:animLvl val="lvl"/>
          <dgm:resizeHandles val="exact"/>
        </dgm:presLayoutVars>
      </dgm:prSet>
      <dgm:spPr/>
    </dgm:pt>
    <dgm:pt modelId="{854EA1EF-0937-4487-B7C2-331E540433FF}" type="pres">
      <dgm:prSet presAssocID="{484B93BF-1B03-4FCB-8786-CDB9BF8A6F33}" presName="Name8" presStyleCnt="0"/>
      <dgm:spPr/>
    </dgm:pt>
    <dgm:pt modelId="{2F3C66CC-60CA-4187-9C1E-19457C226B24}" type="pres">
      <dgm:prSet presAssocID="{484B93BF-1B03-4FCB-8786-CDB9BF8A6F33}" presName="level" presStyleLbl="node1" presStyleIdx="0" presStyleCnt="3">
        <dgm:presLayoutVars>
          <dgm:chMax val="1"/>
          <dgm:bulletEnabled val="1"/>
        </dgm:presLayoutVars>
      </dgm:prSet>
      <dgm:spPr/>
    </dgm:pt>
    <dgm:pt modelId="{0DF8AAD8-030D-495D-9386-8C45C84FB116}" type="pres">
      <dgm:prSet presAssocID="{484B93BF-1B03-4FCB-8786-CDB9BF8A6F33}" presName="levelTx" presStyleLbl="revTx" presStyleIdx="0" presStyleCnt="0">
        <dgm:presLayoutVars>
          <dgm:chMax val="1"/>
          <dgm:bulletEnabled val="1"/>
        </dgm:presLayoutVars>
      </dgm:prSet>
      <dgm:spPr/>
    </dgm:pt>
    <dgm:pt modelId="{A34296B5-D7CE-4679-81C1-26B88ED459F0}" type="pres">
      <dgm:prSet presAssocID="{B6251FC1-81F8-41E0-BB06-9AE7EAF84DA4}" presName="Name8" presStyleCnt="0"/>
      <dgm:spPr/>
    </dgm:pt>
    <dgm:pt modelId="{E9452DB0-484F-4505-B2B9-CEB4728188CF}" type="pres">
      <dgm:prSet presAssocID="{B6251FC1-81F8-41E0-BB06-9AE7EAF84DA4}" presName="level" presStyleLbl="node1" presStyleIdx="1" presStyleCnt="3">
        <dgm:presLayoutVars>
          <dgm:chMax val="1"/>
          <dgm:bulletEnabled val="1"/>
        </dgm:presLayoutVars>
      </dgm:prSet>
      <dgm:spPr/>
    </dgm:pt>
    <dgm:pt modelId="{3B3C9C78-26BE-4CCE-AE2E-26AD5405CEFB}" type="pres">
      <dgm:prSet presAssocID="{B6251FC1-81F8-41E0-BB06-9AE7EAF84DA4}" presName="levelTx" presStyleLbl="revTx" presStyleIdx="0" presStyleCnt="0">
        <dgm:presLayoutVars>
          <dgm:chMax val="1"/>
          <dgm:bulletEnabled val="1"/>
        </dgm:presLayoutVars>
      </dgm:prSet>
      <dgm:spPr/>
    </dgm:pt>
    <dgm:pt modelId="{A62900D6-1B23-41DF-BF23-62F97BEC0AAF}" type="pres">
      <dgm:prSet presAssocID="{332DEFC4-40DF-418E-A885-F1647B654C5A}" presName="Name8" presStyleCnt="0"/>
      <dgm:spPr/>
    </dgm:pt>
    <dgm:pt modelId="{7063D4B9-230C-4149-8415-9033618E0DF1}" type="pres">
      <dgm:prSet presAssocID="{332DEFC4-40DF-418E-A885-F1647B654C5A}" presName="level" presStyleLbl="node1" presStyleIdx="2" presStyleCnt="3">
        <dgm:presLayoutVars>
          <dgm:chMax val="1"/>
          <dgm:bulletEnabled val="1"/>
        </dgm:presLayoutVars>
      </dgm:prSet>
      <dgm:spPr/>
    </dgm:pt>
    <dgm:pt modelId="{902F1EC8-6A1F-440E-B201-E6A2E2D14CD8}" type="pres">
      <dgm:prSet presAssocID="{332DEFC4-40DF-418E-A885-F1647B654C5A}" presName="levelTx" presStyleLbl="revTx" presStyleIdx="0" presStyleCnt="0">
        <dgm:presLayoutVars>
          <dgm:chMax val="1"/>
          <dgm:bulletEnabled val="1"/>
        </dgm:presLayoutVars>
      </dgm:prSet>
      <dgm:spPr/>
    </dgm:pt>
  </dgm:ptLst>
  <dgm:cxnLst>
    <dgm:cxn modelId="{084FDF41-3DDF-4260-AF56-2FA2642684DC}" srcId="{CACBA6EB-9CC8-43D3-8329-7BF16E078865}" destId="{B6251FC1-81F8-41E0-BB06-9AE7EAF84DA4}" srcOrd="1" destOrd="0" parTransId="{1592BAB0-1DB2-4A2D-B718-68122BEF5875}" sibTransId="{406FD317-3F91-4C94-A430-CCD6CEBFBA3E}"/>
    <dgm:cxn modelId="{241E5380-D926-4589-82B0-5B97C12C0823}" type="presOf" srcId="{B6251FC1-81F8-41E0-BB06-9AE7EAF84DA4}" destId="{E9452DB0-484F-4505-B2B9-CEB4728188CF}" srcOrd="0" destOrd="0" presId="urn:microsoft.com/office/officeart/2005/8/layout/pyramid3"/>
    <dgm:cxn modelId="{BB10DC23-13AB-445B-9E92-F0214ED9C2FC}" srcId="{CACBA6EB-9CC8-43D3-8329-7BF16E078865}" destId="{332DEFC4-40DF-418E-A885-F1647B654C5A}" srcOrd="2" destOrd="0" parTransId="{60A5B3C9-BBB3-4828-AD3C-10F05F90A75F}" sibTransId="{73270ECC-3D54-4798-BD2C-40C65E7CF87C}"/>
    <dgm:cxn modelId="{E2241783-2B2A-40F8-988F-0C4D3A37748C}" type="presOf" srcId="{332DEFC4-40DF-418E-A885-F1647B654C5A}" destId="{7063D4B9-230C-4149-8415-9033618E0DF1}" srcOrd="0" destOrd="0" presId="urn:microsoft.com/office/officeart/2005/8/layout/pyramid3"/>
    <dgm:cxn modelId="{83620EB5-5B68-4517-8B26-C911A780B388}" type="presOf" srcId="{484B93BF-1B03-4FCB-8786-CDB9BF8A6F33}" destId="{2F3C66CC-60CA-4187-9C1E-19457C226B24}" srcOrd="0" destOrd="0" presId="urn:microsoft.com/office/officeart/2005/8/layout/pyramid3"/>
    <dgm:cxn modelId="{E7210640-27B0-40FD-ADCF-F174ED9CCCED}" type="presOf" srcId="{B6251FC1-81F8-41E0-BB06-9AE7EAF84DA4}" destId="{3B3C9C78-26BE-4CCE-AE2E-26AD5405CEFB}" srcOrd="1" destOrd="0" presId="urn:microsoft.com/office/officeart/2005/8/layout/pyramid3"/>
    <dgm:cxn modelId="{CCEA908D-3BEB-4FDC-94B2-78036D430014}" type="presOf" srcId="{484B93BF-1B03-4FCB-8786-CDB9BF8A6F33}" destId="{0DF8AAD8-030D-495D-9386-8C45C84FB116}" srcOrd="1" destOrd="0" presId="urn:microsoft.com/office/officeart/2005/8/layout/pyramid3"/>
    <dgm:cxn modelId="{4EA8D9C4-74E7-450F-880F-BA5E1BBCB470}" type="presOf" srcId="{332DEFC4-40DF-418E-A885-F1647B654C5A}" destId="{902F1EC8-6A1F-440E-B201-E6A2E2D14CD8}" srcOrd="1" destOrd="0" presId="urn:microsoft.com/office/officeart/2005/8/layout/pyramid3"/>
    <dgm:cxn modelId="{FAB6BE8B-2B7F-4F97-A2D8-34AAADA9DBEB}" type="presOf" srcId="{CACBA6EB-9CC8-43D3-8329-7BF16E078865}" destId="{07604BBA-DF53-43FF-9D83-D241E28E965B}" srcOrd="0" destOrd="0" presId="urn:microsoft.com/office/officeart/2005/8/layout/pyramid3"/>
    <dgm:cxn modelId="{84D8DC19-166D-4231-830E-39A1B230EA68}" srcId="{CACBA6EB-9CC8-43D3-8329-7BF16E078865}" destId="{484B93BF-1B03-4FCB-8786-CDB9BF8A6F33}" srcOrd="0" destOrd="0" parTransId="{F95B79A8-D17C-4A33-A9BC-8E0E3EC49CCF}" sibTransId="{A43F48B7-1779-4415-9D06-BD4C12BCAD28}"/>
    <dgm:cxn modelId="{54B7C152-A7C4-44B4-BA3C-D476916CAAFF}" type="presParOf" srcId="{07604BBA-DF53-43FF-9D83-D241E28E965B}" destId="{854EA1EF-0937-4487-B7C2-331E540433FF}" srcOrd="0" destOrd="0" presId="urn:microsoft.com/office/officeart/2005/8/layout/pyramid3"/>
    <dgm:cxn modelId="{526A14D5-1B41-4033-B9FF-60BC6B11DD77}" type="presParOf" srcId="{854EA1EF-0937-4487-B7C2-331E540433FF}" destId="{2F3C66CC-60CA-4187-9C1E-19457C226B24}" srcOrd="0" destOrd="0" presId="urn:microsoft.com/office/officeart/2005/8/layout/pyramid3"/>
    <dgm:cxn modelId="{1F0B358C-1414-444A-9209-6F660F118034}" type="presParOf" srcId="{854EA1EF-0937-4487-B7C2-331E540433FF}" destId="{0DF8AAD8-030D-495D-9386-8C45C84FB116}" srcOrd="1" destOrd="0" presId="urn:microsoft.com/office/officeart/2005/8/layout/pyramid3"/>
    <dgm:cxn modelId="{DDE42638-C784-43AD-8678-990826218016}" type="presParOf" srcId="{07604BBA-DF53-43FF-9D83-D241E28E965B}" destId="{A34296B5-D7CE-4679-81C1-26B88ED459F0}" srcOrd="1" destOrd="0" presId="urn:microsoft.com/office/officeart/2005/8/layout/pyramid3"/>
    <dgm:cxn modelId="{8662DF0A-4B8A-4B84-B19A-493DFD565F1E}" type="presParOf" srcId="{A34296B5-D7CE-4679-81C1-26B88ED459F0}" destId="{E9452DB0-484F-4505-B2B9-CEB4728188CF}" srcOrd="0" destOrd="0" presId="urn:microsoft.com/office/officeart/2005/8/layout/pyramid3"/>
    <dgm:cxn modelId="{C6553C06-C842-432D-ADFF-AFC2A3D755CC}" type="presParOf" srcId="{A34296B5-D7CE-4679-81C1-26B88ED459F0}" destId="{3B3C9C78-26BE-4CCE-AE2E-26AD5405CEFB}" srcOrd="1" destOrd="0" presId="urn:microsoft.com/office/officeart/2005/8/layout/pyramid3"/>
    <dgm:cxn modelId="{258BB2E7-0153-4394-A1BE-F410E27D4ACE}" type="presParOf" srcId="{07604BBA-DF53-43FF-9D83-D241E28E965B}" destId="{A62900D6-1B23-41DF-BF23-62F97BEC0AAF}" srcOrd="2" destOrd="0" presId="urn:microsoft.com/office/officeart/2005/8/layout/pyramid3"/>
    <dgm:cxn modelId="{4D5D6DA5-0AFE-4AA1-98AE-7392A18843EB}" type="presParOf" srcId="{A62900D6-1B23-41DF-BF23-62F97BEC0AAF}" destId="{7063D4B9-230C-4149-8415-9033618E0DF1}" srcOrd="0" destOrd="0" presId="urn:microsoft.com/office/officeart/2005/8/layout/pyramid3"/>
    <dgm:cxn modelId="{CD875E48-4AC3-4051-AC71-056803B2F308}" type="presParOf" srcId="{A62900D6-1B23-41DF-BF23-62F97BEC0AAF}" destId="{902F1EC8-6A1F-440E-B201-E6A2E2D14CD8}"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CBA6EB-9CC8-43D3-8329-7BF16E078865}" type="doc">
      <dgm:prSet loTypeId="urn:microsoft.com/office/officeart/2005/8/layout/pyramid3" loCatId="pyramid" qsTypeId="urn:microsoft.com/office/officeart/2005/8/quickstyle/simple1" qsCatId="simple" csTypeId="urn:microsoft.com/office/officeart/2005/8/colors/colorful4" csCatId="colorful" phldr="1"/>
      <dgm:spPr/>
    </dgm:pt>
    <dgm:pt modelId="{484B93BF-1B03-4FCB-8786-CDB9BF8A6F33}">
      <dgm:prSet phldrT="[Text]"/>
      <dgm:spPr/>
      <dgm:t>
        <a:bodyPr/>
        <a:lstStyle/>
        <a:p>
          <a:r>
            <a:rPr lang="en-US" dirty="0"/>
            <a:t>Topic Sentence</a:t>
          </a:r>
        </a:p>
      </dgm:t>
    </dgm:pt>
    <dgm:pt modelId="{F95B79A8-D17C-4A33-A9BC-8E0E3EC49CCF}" type="parTrans" cxnId="{84D8DC19-166D-4231-830E-39A1B230EA68}">
      <dgm:prSet/>
      <dgm:spPr/>
      <dgm:t>
        <a:bodyPr/>
        <a:lstStyle/>
        <a:p>
          <a:endParaRPr lang="en-US"/>
        </a:p>
      </dgm:t>
    </dgm:pt>
    <dgm:pt modelId="{A43F48B7-1779-4415-9D06-BD4C12BCAD28}" type="sibTrans" cxnId="{84D8DC19-166D-4231-830E-39A1B230EA68}">
      <dgm:prSet/>
      <dgm:spPr/>
      <dgm:t>
        <a:bodyPr/>
        <a:lstStyle/>
        <a:p>
          <a:endParaRPr lang="en-US"/>
        </a:p>
      </dgm:t>
    </dgm:pt>
    <dgm:pt modelId="{B6251FC1-81F8-41E0-BB06-9AE7EAF84DA4}">
      <dgm:prSet phldrT="[Text]"/>
      <dgm:spPr/>
      <dgm:t>
        <a:bodyPr/>
        <a:lstStyle/>
        <a:p>
          <a:r>
            <a:rPr lang="en-US" dirty="0"/>
            <a:t>What was the IV/DV</a:t>
          </a:r>
        </a:p>
      </dgm:t>
    </dgm:pt>
    <dgm:pt modelId="{1592BAB0-1DB2-4A2D-B718-68122BEF5875}" type="parTrans" cxnId="{084FDF41-3DDF-4260-AF56-2FA2642684DC}">
      <dgm:prSet/>
      <dgm:spPr/>
      <dgm:t>
        <a:bodyPr/>
        <a:lstStyle/>
        <a:p>
          <a:endParaRPr lang="en-US"/>
        </a:p>
      </dgm:t>
    </dgm:pt>
    <dgm:pt modelId="{406FD317-3F91-4C94-A430-CCD6CEBFBA3E}" type="sibTrans" cxnId="{084FDF41-3DDF-4260-AF56-2FA2642684DC}">
      <dgm:prSet/>
      <dgm:spPr/>
      <dgm:t>
        <a:bodyPr/>
        <a:lstStyle/>
        <a:p>
          <a:endParaRPr lang="en-US"/>
        </a:p>
      </dgm:t>
    </dgm:pt>
    <dgm:pt modelId="{332DEFC4-40DF-418E-A885-F1647B654C5A}">
      <dgm:prSet phldrT="[Text]"/>
      <dgm:spPr/>
      <dgm:t>
        <a:bodyPr/>
        <a:lstStyle/>
        <a:p>
          <a:r>
            <a:rPr lang="en-US" dirty="0"/>
            <a:t>What did participants do exactly</a:t>
          </a:r>
        </a:p>
      </dgm:t>
    </dgm:pt>
    <dgm:pt modelId="{60A5B3C9-BBB3-4828-AD3C-10F05F90A75F}" type="parTrans" cxnId="{BB10DC23-13AB-445B-9E92-F0214ED9C2FC}">
      <dgm:prSet/>
      <dgm:spPr/>
      <dgm:t>
        <a:bodyPr/>
        <a:lstStyle/>
        <a:p>
          <a:endParaRPr lang="en-US"/>
        </a:p>
      </dgm:t>
    </dgm:pt>
    <dgm:pt modelId="{73270ECC-3D54-4798-BD2C-40C65E7CF87C}" type="sibTrans" cxnId="{BB10DC23-13AB-445B-9E92-F0214ED9C2FC}">
      <dgm:prSet/>
      <dgm:spPr/>
      <dgm:t>
        <a:bodyPr/>
        <a:lstStyle/>
        <a:p>
          <a:endParaRPr lang="en-US"/>
        </a:p>
      </dgm:t>
    </dgm:pt>
    <dgm:pt modelId="{07604BBA-DF53-43FF-9D83-D241E28E965B}" type="pres">
      <dgm:prSet presAssocID="{CACBA6EB-9CC8-43D3-8329-7BF16E078865}" presName="Name0" presStyleCnt="0">
        <dgm:presLayoutVars>
          <dgm:dir/>
          <dgm:animLvl val="lvl"/>
          <dgm:resizeHandles val="exact"/>
        </dgm:presLayoutVars>
      </dgm:prSet>
      <dgm:spPr/>
    </dgm:pt>
    <dgm:pt modelId="{854EA1EF-0937-4487-B7C2-331E540433FF}" type="pres">
      <dgm:prSet presAssocID="{484B93BF-1B03-4FCB-8786-CDB9BF8A6F33}" presName="Name8" presStyleCnt="0"/>
      <dgm:spPr/>
    </dgm:pt>
    <dgm:pt modelId="{2F3C66CC-60CA-4187-9C1E-19457C226B24}" type="pres">
      <dgm:prSet presAssocID="{484B93BF-1B03-4FCB-8786-CDB9BF8A6F33}" presName="level" presStyleLbl="node1" presStyleIdx="0" presStyleCnt="3">
        <dgm:presLayoutVars>
          <dgm:chMax val="1"/>
          <dgm:bulletEnabled val="1"/>
        </dgm:presLayoutVars>
      </dgm:prSet>
      <dgm:spPr/>
    </dgm:pt>
    <dgm:pt modelId="{0DF8AAD8-030D-495D-9386-8C45C84FB116}" type="pres">
      <dgm:prSet presAssocID="{484B93BF-1B03-4FCB-8786-CDB9BF8A6F33}" presName="levelTx" presStyleLbl="revTx" presStyleIdx="0" presStyleCnt="0">
        <dgm:presLayoutVars>
          <dgm:chMax val="1"/>
          <dgm:bulletEnabled val="1"/>
        </dgm:presLayoutVars>
      </dgm:prSet>
      <dgm:spPr/>
    </dgm:pt>
    <dgm:pt modelId="{A34296B5-D7CE-4679-81C1-26B88ED459F0}" type="pres">
      <dgm:prSet presAssocID="{B6251FC1-81F8-41E0-BB06-9AE7EAF84DA4}" presName="Name8" presStyleCnt="0"/>
      <dgm:spPr/>
    </dgm:pt>
    <dgm:pt modelId="{E9452DB0-484F-4505-B2B9-CEB4728188CF}" type="pres">
      <dgm:prSet presAssocID="{B6251FC1-81F8-41E0-BB06-9AE7EAF84DA4}" presName="level" presStyleLbl="node1" presStyleIdx="1" presStyleCnt="3">
        <dgm:presLayoutVars>
          <dgm:chMax val="1"/>
          <dgm:bulletEnabled val="1"/>
        </dgm:presLayoutVars>
      </dgm:prSet>
      <dgm:spPr/>
    </dgm:pt>
    <dgm:pt modelId="{3B3C9C78-26BE-4CCE-AE2E-26AD5405CEFB}" type="pres">
      <dgm:prSet presAssocID="{B6251FC1-81F8-41E0-BB06-9AE7EAF84DA4}" presName="levelTx" presStyleLbl="revTx" presStyleIdx="0" presStyleCnt="0">
        <dgm:presLayoutVars>
          <dgm:chMax val="1"/>
          <dgm:bulletEnabled val="1"/>
        </dgm:presLayoutVars>
      </dgm:prSet>
      <dgm:spPr/>
    </dgm:pt>
    <dgm:pt modelId="{A62900D6-1B23-41DF-BF23-62F97BEC0AAF}" type="pres">
      <dgm:prSet presAssocID="{332DEFC4-40DF-418E-A885-F1647B654C5A}" presName="Name8" presStyleCnt="0"/>
      <dgm:spPr/>
    </dgm:pt>
    <dgm:pt modelId="{7063D4B9-230C-4149-8415-9033618E0DF1}" type="pres">
      <dgm:prSet presAssocID="{332DEFC4-40DF-418E-A885-F1647B654C5A}" presName="level" presStyleLbl="node1" presStyleIdx="2" presStyleCnt="3">
        <dgm:presLayoutVars>
          <dgm:chMax val="1"/>
          <dgm:bulletEnabled val="1"/>
        </dgm:presLayoutVars>
      </dgm:prSet>
      <dgm:spPr/>
    </dgm:pt>
    <dgm:pt modelId="{902F1EC8-6A1F-440E-B201-E6A2E2D14CD8}" type="pres">
      <dgm:prSet presAssocID="{332DEFC4-40DF-418E-A885-F1647B654C5A}" presName="levelTx" presStyleLbl="revTx" presStyleIdx="0" presStyleCnt="0">
        <dgm:presLayoutVars>
          <dgm:chMax val="1"/>
          <dgm:bulletEnabled val="1"/>
        </dgm:presLayoutVars>
      </dgm:prSet>
      <dgm:spPr/>
    </dgm:pt>
  </dgm:ptLst>
  <dgm:cxnLst>
    <dgm:cxn modelId="{BB10DC23-13AB-445B-9E92-F0214ED9C2FC}" srcId="{CACBA6EB-9CC8-43D3-8329-7BF16E078865}" destId="{332DEFC4-40DF-418E-A885-F1647B654C5A}" srcOrd="2" destOrd="0" parTransId="{60A5B3C9-BBB3-4828-AD3C-10F05F90A75F}" sibTransId="{73270ECC-3D54-4798-BD2C-40C65E7CF87C}"/>
    <dgm:cxn modelId="{84D8DC19-166D-4231-830E-39A1B230EA68}" srcId="{CACBA6EB-9CC8-43D3-8329-7BF16E078865}" destId="{484B93BF-1B03-4FCB-8786-CDB9BF8A6F33}" srcOrd="0" destOrd="0" parTransId="{F95B79A8-D17C-4A33-A9BC-8E0E3EC49CCF}" sibTransId="{A43F48B7-1779-4415-9D06-BD4C12BCAD28}"/>
    <dgm:cxn modelId="{058B5018-EC1C-4820-8B03-9447BE1C1039}" type="presOf" srcId="{484B93BF-1B03-4FCB-8786-CDB9BF8A6F33}" destId="{0DF8AAD8-030D-495D-9386-8C45C84FB116}" srcOrd="1" destOrd="0" presId="urn:microsoft.com/office/officeart/2005/8/layout/pyramid3"/>
    <dgm:cxn modelId="{BE83E058-5D6D-42E5-8A93-10DB6CD92E62}" type="presOf" srcId="{B6251FC1-81F8-41E0-BB06-9AE7EAF84DA4}" destId="{3B3C9C78-26BE-4CCE-AE2E-26AD5405CEFB}" srcOrd="1" destOrd="0" presId="urn:microsoft.com/office/officeart/2005/8/layout/pyramid3"/>
    <dgm:cxn modelId="{084FDF41-3DDF-4260-AF56-2FA2642684DC}" srcId="{CACBA6EB-9CC8-43D3-8329-7BF16E078865}" destId="{B6251FC1-81F8-41E0-BB06-9AE7EAF84DA4}" srcOrd="1" destOrd="0" parTransId="{1592BAB0-1DB2-4A2D-B718-68122BEF5875}" sibTransId="{406FD317-3F91-4C94-A430-CCD6CEBFBA3E}"/>
    <dgm:cxn modelId="{A4BAD01D-ED18-48A0-ABF1-28FCAB2A9FED}" type="presOf" srcId="{CACBA6EB-9CC8-43D3-8329-7BF16E078865}" destId="{07604BBA-DF53-43FF-9D83-D241E28E965B}" srcOrd="0" destOrd="0" presId="urn:microsoft.com/office/officeart/2005/8/layout/pyramid3"/>
    <dgm:cxn modelId="{B3325FF5-35E0-4D13-A4E3-8B2A65CD9DF2}" type="presOf" srcId="{B6251FC1-81F8-41E0-BB06-9AE7EAF84DA4}" destId="{E9452DB0-484F-4505-B2B9-CEB4728188CF}" srcOrd="0" destOrd="0" presId="urn:microsoft.com/office/officeart/2005/8/layout/pyramid3"/>
    <dgm:cxn modelId="{653ED649-5576-4CE3-BB2F-D80E2CC6BBE8}" type="presOf" srcId="{332DEFC4-40DF-418E-A885-F1647B654C5A}" destId="{902F1EC8-6A1F-440E-B201-E6A2E2D14CD8}" srcOrd="1" destOrd="0" presId="urn:microsoft.com/office/officeart/2005/8/layout/pyramid3"/>
    <dgm:cxn modelId="{61886EC3-2DEB-4583-AFE6-40870136E728}" type="presOf" srcId="{484B93BF-1B03-4FCB-8786-CDB9BF8A6F33}" destId="{2F3C66CC-60CA-4187-9C1E-19457C226B24}" srcOrd="0" destOrd="0" presId="urn:microsoft.com/office/officeart/2005/8/layout/pyramid3"/>
    <dgm:cxn modelId="{20508383-9011-4F43-862B-C7D6EC8C56F5}" type="presOf" srcId="{332DEFC4-40DF-418E-A885-F1647B654C5A}" destId="{7063D4B9-230C-4149-8415-9033618E0DF1}" srcOrd="0" destOrd="0" presId="urn:microsoft.com/office/officeart/2005/8/layout/pyramid3"/>
    <dgm:cxn modelId="{F033A22E-63D7-4275-9A28-8193459B0CC4}" type="presParOf" srcId="{07604BBA-DF53-43FF-9D83-D241E28E965B}" destId="{854EA1EF-0937-4487-B7C2-331E540433FF}" srcOrd="0" destOrd="0" presId="urn:microsoft.com/office/officeart/2005/8/layout/pyramid3"/>
    <dgm:cxn modelId="{BCE126FE-EE09-4D18-8BCF-D78454EBE04E}" type="presParOf" srcId="{854EA1EF-0937-4487-B7C2-331E540433FF}" destId="{2F3C66CC-60CA-4187-9C1E-19457C226B24}" srcOrd="0" destOrd="0" presId="urn:microsoft.com/office/officeart/2005/8/layout/pyramid3"/>
    <dgm:cxn modelId="{BBD63810-12A6-4393-8D1C-F0637950343A}" type="presParOf" srcId="{854EA1EF-0937-4487-B7C2-331E540433FF}" destId="{0DF8AAD8-030D-495D-9386-8C45C84FB116}" srcOrd="1" destOrd="0" presId="urn:microsoft.com/office/officeart/2005/8/layout/pyramid3"/>
    <dgm:cxn modelId="{FA6136B5-255B-4D9C-92BE-AB3D49BA68FF}" type="presParOf" srcId="{07604BBA-DF53-43FF-9D83-D241E28E965B}" destId="{A34296B5-D7CE-4679-81C1-26B88ED459F0}" srcOrd="1" destOrd="0" presId="urn:microsoft.com/office/officeart/2005/8/layout/pyramid3"/>
    <dgm:cxn modelId="{06216773-2834-4617-8E5B-AA594980B75B}" type="presParOf" srcId="{A34296B5-D7CE-4679-81C1-26B88ED459F0}" destId="{E9452DB0-484F-4505-B2B9-CEB4728188CF}" srcOrd="0" destOrd="0" presId="urn:microsoft.com/office/officeart/2005/8/layout/pyramid3"/>
    <dgm:cxn modelId="{153EE64F-FA55-4968-8CCB-519569F6110A}" type="presParOf" srcId="{A34296B5-D7CE-4679-81C1-26B88ED459F0}" destId="{3B3C9C78-26BE-4CCE-AE2E-26AD5405CEFB}" srcOrd="1" destOrd="0" presId="urn:microsoft.com/office/officeart/2005/8/layout/pyramid3"/>
    <dgm:cxn modelId="{A59A0C8D-71AF-4BE9-B1A0-8AFB87959273}" type="presParOf" srcId="{07604BBA-DF53-43FF-9D83-D241E28E965B}" destId="{A62900D6-1B23-41DF-BF23-62F97BEC0AAF}" srcOrd="2" destOrd="0" presId="urn:microsoft.com/office/officeart/2005/8/layout/pyramid3"/>
    <dgm:cxn modelId="{21067D48-595A-498D-AE15-0BC95ACB3FF3}" type="presParOf" srcId="{A62900D6-1B23-41DF-BF23-62F97BEC0AAF}" destId="{7063D4B9-230C-4149-8415-9033618E0DF1}" srcOrd="0" destOrd="0" presId="urn:microsoft.com/office/officeart/2005/8/layout/pyramid3"/>
    <dgm:cxn modelId="{54C42494-727D-4C20-873B-94043A227BBE}" type="presParOf" srcId="{A62900D6-1B23-41DF-BF23-62F97BEC0AAF}" destId="{902F1EC8-6A1F-440E-B201-E6A2E2D14CD8}"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BF90F0-69AA-48CA-8284-48B8EEC01C2E}" type="doc">
      <dgm:prSet loTypeId="urn:microsoft.com/office/officeart/2005/8/layout/pyramid3" loCatId="pyramid" qsTypeId="urn:microsoft.com/office/officeart/2005/8/quickstyle/simple1" qsCatId="simple" csTypeId="urn:microsoft.com/office/officeart/2005/8/colors/accent4_3" csCatId="accent4" phldr="1"/>
      <dgm:spPr/>
    </dgm:pt>
    <dgm:pt modelId="{B64CD133-49BE-46E8-860A-125BD7D2F401}">
      <dgm:prSet phldrT="[Text]" custT="1"/>
      <dgm:spPr/>
      <dgm:t>
        <a:bodyPr/>
        <a:lstStyle/>
        <a:p>
          <a:r>
            <a:rPr lang="en-US" sz="3200" dirty="0"/>
            <a:t>Topic Area</a:t>
          </a:r>
        </a:p>
      </dgm:t>
    </dgm:pt>
    <dgm:pt modelId="{C2C04023-CC26-4FC0-A996-674511A6C04F}" type="parTrans" cxnId="{DF6EA46E-6EC8-4376-857A-E8BAF67FCC34}">
      <dgm:prSet/>
      <dgm:spPr/>
      <dgm:t>
        <a:bodyPr/>
        <a:lstStyle/>
        <a:p>
          <a:endParaRPr lang="en-US" sz="2400"/>
        </a:p>
      </dgm:t>
    </dgm:pt>
    <dgm:pt modelId="{0763D9CD-E93B-4127-9A24-45CC7A0F5202}" type="sibTrans" cxnId="{DF6EA46E-6EC8-4376-857A-E8BAF67FCC34}">
      <dgm:prSet/>
      <dgm:spPr/>
      <dgm:t>
        <a:bodyPr/>
        <a:lstStyle/>
        <a:p>
          <a:endParaRPr lang="en-US" sz="2400"/>
        </a:p>
      </dgm:t>
    </dgm:pt>
    <dgm:pt modelId="{14BA10E3-7844-4893-850F-C23FB5342E90}">
      <dgm:prSet phldrT="[Text]" custT="1"/>
      <dgm:spPr/>
      <dgm:t>
        <a:bodyPr/>
        <a:lstStyle/>
        <a:p>
          <a:r>
            <a:rPr lang="en-US" sz="3200" dirty="0"/>
            <a:t>Importance</a:t>
          </a:r>
        </a:p>
      </dgm:t>
    </dgm:pt>
    <dgm:pt modelId="{C0DE9582-95E6-466D-9CDA-F88944994340}" type="parTrans" cxnId="{E401BC4D-F94D-4D1E-BAE7-1716C1A1761C}">
      <dgm:prSet/>
      <dgm:spPr/>
      <dgm:t>
        <a:bodyPr/>
        <a:lstStyle/>
        <a:p>
          <a:endParaRPr lang="en-US" sz="2400"/>
        </a:p>
      </dgm:t>
    </dgm:pt>
    <dgm:pt modelId="{8AD643F1-53FD-4767-AE3D-6DBC0C63B957}" type="sibTrans" cxnId="{E401BC4D-F94D-4D1E-BAE7-1716C1A1761C}">
      <dgm:prSet/>
      <dgm:spPr/>
      <dgm:t>
        <a:bodyPr/>
        <a:lstStyle/>
        <a:p>
          <a:endParaRPr lang="en-US" sz="2400"/>
        </a:p>
      </dgm:t>
    </dgm:pt>
    <dgm:pt modelId="{C348FC56-687F-453C-91E3-2175A0C0855A}">
      <dgm:prSet phldrT="[Text]" custT="1"/>
      <dgm:spPr/>
      <dgm:t>
        <a:bodyPr/>
        <a:lstStyle/>
        <a:p>
          <a:r>
            <a:rPr lang="en-US" sz="3200" dirty="0"/>
            <a:t>Your Research</a:t>
          </a:r>
        </a:p>
      </dgm:t>
    </dgm:pt>
    <dgm:pt modelId="{62DF2F3C-C6D1-460F-BA45-7EE60D9BB9E6}" type="parTrans" cxnId="{989BB7B9-52C7-4DEE-AD97-6537318BB20C}">
      <dgm:prSet/>
      <dgm:spPr/>
      <dgm:t>
        <a:bodyPr/>
        <a:lstStyle/>
        <a:p>
          <a:endParaRPr lang="en-US" sz="2400"/>
        </a:p>
      </dgm:t>
    </dgm:pt>
    <dgm:pt modelId="{4251C18D-2953-41C2-A6C5-6CCC03D4FDF7}" type="sibTrans" cxnId="{989BB7B9-52C7-4DEE-AD97-6537318BB20C}">
      <dgm:prSet/>
      <dgm:spPr/>
      <dgm:t>
        <a:bodyPr/>
        <a:lstStyle/>
        <a:p>
          <a:endParaRPr lang="en-US" sz="2400"/>
        </a:p>
      </dgm:t>
    </dgm:pt>
    <dgm:pt modelId="{41769A23-91D1-4334-9684-809BCEA793F6}" type="pres">
      <dgm:prSet presAssocID="{53BF90F0-69AA-48CA-8284-48B8EEC01C2E}" presName="Name0" presStyleCnt="0">
        <dgm:presLayoutVars>
          <dgm:dir/>
          <dgm:animLvl val="lvl"/>
          <dgm:resizeHandles val="exact"/>
        </dgm:presLayoutVars>
      </dgm:prSet>
      <dgm:spPr/>
    </dgm:pt>
    <dgm:pt modelId="{9393D857-DEFD-4819-8751-2F897249A1CE}" type="pres">
      <dgm:prSet presAssocID="{B64CD133-49BE-46E8-860A-125BD7D2F401}" presName="Name8" presStyleCnt="0"/>
      <dgm:spPr/>
    </dgm:pt>
    <dgm:pt modelId="{87CFA37E-F27E-4DCE-A7E8-B755D65DC3FD}" type="pres">
      <dgm:prSet presAssocID="{B64CD133-49BE-46E8-860A-125BD7D2F401}" presName="level" presStyleLbl="node1" presStyleIdx="0" presStyleCnt="3">
        <dgm:presLayoutVars>
          <dgm:chMax val="1"/>
          <dgm:bulletEnabled val="1"/>
        </dgm:presLayoutVars>
      </dgm:prSet>
      <dgm:spPr/>
    </dgm:pt>
    <dgm:pt modelId="{A42CEBCB-C2B4-4764-BEA3-CFA00AD2747A}" type="pres">
      <dgm:prSet presAssocID="{B64CD133-49BE-46E8-860A-125BD7D2F401}" presName="levelTx" presStyleLbl="revTx" presStyleIdx="0" presStyleCnt="0">
        <dgm:presLayoutVars>
          <dgm:chMax val="1"/>
          <dgm:bulletEnabled val="1"/>
        </dgm:presLayoutVars>
      </dgm:prSet>
      <dgm:spPr/>
    </dgm:pt>
    <dgm:pt modelId="{7F22BEDC-F7C9-449E-9BAF-9BCEF44913D3}" type="pres">
      <dgm:prSet presAssocID="{14BA10E3-7844-4893-850F-C23FB5342E90}" presName="Name8" presStyleCnt="0"/>
      <dgm:spPr/>
    </dgm:pt>
    <dgm:pt modelId="{246C8CA9-A75D-4B95-8048-F0BACCE64DEC}" type="pres">
      <dgm:prSet presAssocID="{14BA10E3-7844-4893-850F-C23FB5342E90}" presName="level" presStyleLbl="node1" presStyleIdx="1" presStyleCnt="3">
        <dgm:presLayoutVars>
          <dgm:chMax val="1"/>
          <dgm:bulletEnabled val="1"/>
        </dgm:presLayoutVars>
      </dgm:prSet>
      <dgm:spPr/>
    </dgm:pt>
    <dgm:pt modelId="{A840FC61-9702-4FCE-9B04-B039F2D30247}" type="pres">
      <dgm:prSet presAssocID="{14BA10E3-7844-4893-850F-C23FB5342E90}" presName="levelTx" presStyleLbl="revTx" presStyleIdx="0" presStyleCnt="0">
        <dgm:presLayoutVars>
          <dgm:chMax val="1"/>
          <dgm:bulletEnabled val="1"/>
        </dgm:presLayoutVars>
      </dgm:prSet>
      <dgm:spPr/>
    </dgm:pt>
    <dgm:pt modelId="{F71C8F99-349C-4A1D-AFD0-5620A49787D2}" type="pres">
      <dgm:prSet presAssocID="{C348FC56-687F-453C-91E3-2175A0C0855A}" presName="Name8" presStyleCnt="0"/>
      <dgm:spPr/>
    </dgm:pt>
    <dgm:pt modelId="{3E58FF6F-A268-4126-B2CF-A707D3999911}" type="pres">
      <dgm:prSet presAssocID="{C348FC56-687F-453C-91E3-2175A0C0855A}" presName="level" presStyleLbl="node1" presStyleIdx="2" presStyleCnt="3">
        <dgm:presLayoutVars>
          <dgm:chMax val="1"/>
          <dgm:bulletEnabled val="1"/>
        </dgm:presLayoutVars>
      </dgm:prSet>
      <dgm:spPr/>
    </dgm:pt>
    <dgm:pt modelId="{D04F55EE-7F9B-403D-AC2E-1CFC527DFC55}" type="pres">
      <dgm:prSet presAssocID="{C348FC56-687F-453C-91E3-2175A0C0855A}" presName="levelTx" presStyleLbl="revTx" presStyleIdx="0" presStyleCnt="0">
        <dgm:presLayoutVars>
          <dgm:chMax val="1"/>
          <dgm:bulletEnabled val="1"/>
        </dgm:presLayoutVars>
      </dgm:prSet>
      <dgm:spPr/>
    </dgm:pt>
  </dgm:ptLst>
  <dgm:cxnLst>
    <dgm:cxn modelId="{1EE3C801-DD96-4D77-A64D-36B850364555}" type="presOf" srcId="{B64CD133-49BE-46E8-860A-125BD7D2F401}" destId="{A42CEBCB-C2B4-4764-BEA3-CFA00AD2747A}" srcOrd="1" destOrd="0" presId="urn:microsoft.com/office/officeart/2005/8/layout/pyramid3"/>
    <dgm:cxn modelId="{130C73AE-A805-4C4A-A998-D3F559FBC365}" type="presOf" srcId="{C348FC56-687F-453C-91E3-2175A0C0855A}" destId="{3E58FF6F-A268-4126-B2CF-A707D3999911}" srcOrd="0" destOrd="0" presId="urn:microsoft.com/office/officeart/2005/8/layout/pyramid3"/>
    <dgm:cxn modelId="{8BC100E0-5D5B-47D6-84B1-2778A257ED9F}" type="presOf" srcId="{14BA10E3-7844-4893-850F-C23FB5342E90}" destId="{A840FC61-9702-4FCE-9B04-B039F2D30247}" srcOrd="1" destOrd="0" presId="urn:microsoft.com/office/officeart/2005/8/layout/pyramid3"/>
    <dgm:cxn modelId="{760CB141-1158-45C0-B77D-C36B2090DB45}" type="presOf" srcId="{C348FC56-687F-453C-91E3-2175A0C0855A}" destId="{D04F55EE-7F9B-403D-AC2E-1CFC527DFC55}" srcOrd="1" destOrd="0" presId="urn:microsoft.com/office/officeart/2005/8/layout/pyramid3"/>
    <dgm:cxn modelId="{C4C2A2C3-85DE-4358-A2B3-23A4B9BAA85B}" type="presOf" srcId="{53BF90F0-69AA-48CA-8284-48B8EEC01C2E}" destId="{41769A23-91D1-4334-9684-809BCEA793F6}" srcOrd="0" destOrd="0" presId="urn:microsoft.com/office/officeart/2005/8/layout/pyramid3"/>
    <dgm:cxn modelId="{DBC0CAD3-D970-45CF-A61F-69D6CF5BBAE7}" type="presOf" srcId="{14BA10E3-7844-4893-850F-C23FB5342E90}" destId="{246C8CA9-A75D-4B95-8048-F0BACCE64DEC}" srcOrd="0" destOrd="0" presId="urn:microsoft.com/office/officeart/2005/8/layout/pyramid3"/>
    <dgm:cxn modelId="{DF6EA46E-6EC8-4376-857A-E8BAF67FCC34}" srcId="{53BF90F0-69AA-48CA-8284-48B8EEC01C2E}" destId="{B64CD133-49BE-46E8-860A-125BD7D2F401}" srcOrd="0" destOrd="0" parTransId="{C2C04023-CC26-4FC0-A996-674511A6C04F}" sibTransId="{0763D9CD-E93B-4127-9A24-45CC7A0F5202}"/>
    <dgm:cxn modelId="{E401BC4D-F94D-4D1E-BAE7-1716C1A1761C}" srcId="{53BF90F0-69AA-48CA-8284-48B8EEC01C2E}" destId="{14BA10E3-7844-4893-850F-C23FB5342E90}" srcOrd="1" destOrd="0" parTransId="{C0DE9582-95E6-466D-9CDA-F88944994340}" sibTransId="{8AD643F1-53FD-4767-AE3D-6DBC0C63B957}"/>
    <dgm:cxn modelId="{AF670B8E-FDF8-4203-B356-251532E94477}" type="presOf" srcId="{B64CD133-49BE-46E8-860A-125BD7D2F401}" destId="{87CFA37E-F27E-4DCE-A7E8-B755D65DC3FD}" srcOrd="0" destOrd="0" presId="urn:microsoft.com/office/officeart/2005/8/layout/pyramid3"/>
    <dgm:cxn modelId="{989BB7B9-52C7-4DEE-AD97-6537318BB20C}" srcId="{53BF90F0-69AA-48CA-8284-48B8EEC01C2E}" destId="{C348FC56-687F-453C-91E3-2175A0C0855A}" srcOrd="2" destOrd="0" parTransId="{62DF2F3C-C6D1-460F-BA45-7EE60D9BB9E6}" sibTransId="{4251C18D-2953-41C2-A6C5-6CCC03D4FDF7}"/>
    <dgm:cxn modelId="{2A7A87CE-ABF9-4CA7-A703-5324B3A0B7E2}" type="presParOf" srcId="{41769A23-91D1-4334-9684-809BCEA793F6}" destId="{9393D857-DEFD-4819-8751-2F897249A1CE}" srcOrd="0" destOrd="0" presId="urn:microsoft.com/office/officeart/2005/8/layout/pyramid3"/>
    <dgm:cxn modelId="{0C604765-73AD-4B14-9AC1-B19D5BDF36E4}" type="presParOf" srcId="{9393D857-DEFD-4819-8751-2F897249A1CE}" destId="{87CFA37E-F27E-4DCE-A7E8-B755D65DC3FD}" srcOrd="0" destOrd="0" presId="urn:microsoft.com/office/officeart/2005/8/layout/pyramid3"/>
    <dgm:cxn modelId="{78CED962-41B9-4A2C-BCCB-F6120AA07F2A}" type="presParOf" srcId="{9393D857-DEFD-4819-8751-2F897249A1CE}" destId="{A42CEBCB-C2B4-4764-BEA3-CFA00AD2747A}" srcOrd="1" destOrd="0" presId="urn:microsoft.com/office/officeart/2005/8/layout/pyramid3"/>
    <dgm:cxn modelId="{886385E3-B0E1-4879-B65B-071AC499BC34}" type="presParOf" srcId="{41769A23-91D1-4334-9684-809BCEA793F6}" destId="{7F22BEDC-F7C9-449E-9BAF-9BCEF44913D3}" srcOrd="1" destOrd="0" presId="urn:microsoft.com/office/officeart/2005/8/layout/pyramid3"/>
    <dgm:cxn modelId="{9435039F-5F7C-4CF7-921B-D6E994073AE8}" type="presParOf" srcId="{7F22BEDC-F7C9-449E-9BAF-9BCEF44913D3}" destId="{246C8CA9-A75D-4B95-8048-F0BACCE64DEC}" srcOrd="0" destOrd="0" presId="urn:microsoft.com/office/officeart/2005/8/layout/pyramid3"/>
    <dgm:cxn modelId="{CD5BD95F-6B24-4BD7-87F7-93584E400DE0}" type="presParOf" srcId="{7F22BEDC-F7C9-449E-9BAF-9BCEF44913D3}" destId="{A840FC61-9702-4FCE-9B04-B039F2D30247}" srcOrd="1" destOrd="0" presId="urn:microsoft.com/office/officeart/2005/8/layout/pyramid3"/>
    <dgm:cxn modelId="{77CE6162-FECB-410F-AA51-1DB6614FAAA2}" type="presParOf" srcId="{41769A23-91D1-4334-9684-809BCEA793F6}" destId="{F71C8F99-349C-4A1D-AFD0-5620A49787D2}" srcOrd="2" destOrd="0" presId="urn:microsoft.com/office/officeart/2005/8/layout/pyramid3"/>
    <dgm:cxn modelId="{1D4C8AE5-5360-421B-A751-A62925E7956A}" type="presParOf" srcId="{F71C8F99-349C-4A1D-AFD0-5620A49787D2}" destId="{3E58FF6F-A268-4126-B2CF-A707D3999911}" srcOrd="0" destOrd="0" presId="urn:microsoft.com/office/officeart/2005/8/layout/pyramid3"/>
    <dgm:cxn modelId="{4C757F5A-E749-4AE5-9B6C-51518F61D792}" type="presParOf" srcId="{F71C8F99-349C-4A1D-AFD0-5620A49787D2}" destId="{D04F55EE-7F9B-403D-AC2E-1CFC527DFC55}"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BF90F0-69AA-48CA-8284-48B8EEC01C2E}" type="doc">
      <dgm:prSet loTypeId="urn:microsoft.com/office/officeart/2005/8/layout/pyramid3" loCatId="pyramid" qsTypeId="urn:microsoft.com/office/officeart/2005/8/quickstyle/simple1" qsCatId="simple" csTypeId="urn:microsoft.com/office/officeart/2005/8/colors/accent4_3" csCatId="accent4" phldr="1"/>
      <dgm:spPr/>
    </dgm:pt>
    <dgm:pt modelId="{B64CD133-49BE-46E8-860A-125BD7D2F401}">
      <dgm:prSet phldrT="[Text]" custT="1"/>
      <dgm:spPr/>
      <dgm:t>
        <a:bodyPr/>
        <a:lstStyle/>
        <a:p>
          <a:r>
            <a:rPr lang="en-US" sz="1400" dirty="0"/>
            <a:t>Topic Area</a:t>
          </a:r>
        </a:p>
      </dgm:t>
    </dgm:pt>
    <dgm:pt modelId="{C2C04023-CC26-4FC0-A996-674511A6C04F}" type="parTrans" cxnId="{DF6EA46E-6EC8-4376-857A-E8BAF67FCC34}">
      <dgm:prSet/>
      <dgm:spPr/>
      <dgm:t>
        <a:bodyPr/>
        <a:lstStyle/>
        <a:p>
          <a:endParaRPr lang="en-US" sz="1100"/>
        </a:p>
      </dgm:t>
    </dgm:pt>
    <dgm:pt modelId="{0763D9CD-E93B-4127-9A24-45CC7A0F5202}" type="sibTrans" cxnId="{DF6EA46E-6EC8-4376-857A-E8BAF67FCC34}">
      <dgm:prSet/>
      <dgm:spPr/>
      <dgm:t>
        <a:bodyPr/>
        <a:lstStyle/>
        <a:p>
          <a:endParaRPr lang="en-US" sz="1100"/>
        </a:p>
      </dgm:t>
    </dgm:pt>
    <dgm:pt modelId="{14BA10E3-7844-4893-850F-C23FB5342E90}">
      <dgm:prSet phldrT="[Text]" custT="1"/>
      <dgm:spPr/>
      <dgm:t>
        <a:bodyPr/>
        <a:lstStyle/>
        <a:p>
          <a:r>
            <a:rPr lang="en-US" sz="1400" dirty="0"/>
            <a:t>Importance</a:t>
          </a:r>
        </a:p>
      </dgm:t>
    </dgm:pt>
    <dgm:pt modelId="{C0DE9582-95E6-466D-9CDA-F88944994340}" type="parTrans" cxnId="{E401BC4D-F94D-4D1E-BAE7-1716C1A1761C}">
      <dgm:prSet/>
      <dgm:spPr/>
      <dgm:t>
        <a:bodyPr/>
        <a:lstStyle/>
        <a:p>
          <a:endParaRPr lang="en-US" sz="1100"/>
        </a:p>
      </dgm:t>
    </dgm:pt>
    <dgm:pt modelId="{8AD643F1-53FD-4767-AE3D-6DBC0C63B957}" type="sibTrans" cxnId="{E401BC4D-F94D-4D1E-BAE7-1716C1A1761C}">
      <dgm:prSet/>
      <dgm:spPr/>
      <dgm:t>
        <a:bodyPr/>
        <a:lstStyle/>
        <a:p>
          <a:endParaRPr lang="en-US" sz="1100"/>
        </a:p>
      </dgm:t>
    </dgm:pt>
    <dgm:pt modelId="{C348FC56-687F-453C-91E3-2175A0C0855A}">
      <dgm:prSet phldrT="[Text]" custT="1"/>
      <dgm:spPr/>
      <dgm:t>
        <a:bodyPr/>
        <a:lstStyle/>
        <a:p>
          <a:r>
            <a:rPr lang="en-US" sz="1400" dirty="0"/>
            <a:t>Your Research</a:t>
          </a:r>
        </a:p>
      </dgm:t>
    </dgm:pt>
    <dgm:pt modelId="{62DF2F3C-C6D1-460F-BA45-7EE60D9BB9E6}" type="parTrans" cxnId="{989BB7B9-52C7-4DEE-AD97-6537318BB20C}">
      <dgm:prSet/>
      <dgm:spPr/>
      <dgm:t>
        <a:bodyPr/>
        <a:lstStyle/>
        <a:p>
          <a:endParaRPr lang="en-US" sz="1100"/>
        </a:p>
      </dgm:t>
    </dgm:pt>
    <dgm:pt modelId="{4251C18D-2953-41C2-A6C5-6CCC03D4FDF7}" type="sibTrans" cxnId="{989BB7B9-52C7-4DEE-AD97-6537318BB20C}">
      <dgm:prSet/>
      <dgm:spPr/>
      <dgm:t>
        <a:bodyPr/>
        <a:lstStyle/>
        <a:p>
          <a:endParaRPr lang="en-US" sz="1100"/>
        </a:p>
      </dgm:t>
    </dgm:pt>
    <dgm:pt modelId="{41769A23-91D1-4334-9684-809BCEA793F6}" type="pres">
      <dgm:prSet presAssocID="{53BF90F0-69AA-48CA-8284-48B8EEC01C2E}" presName="Name0" presStyleCnt="0">
        <dgm:presLayoutVars>
          <dgm:dir/>
          <dgm:animLvl val="lvl"/>
          <dgm:resizeHandles val="exact"/>
        </dgm:presLayoutVars>
      </dgm:prSet>
      <dgm:spPr/>
    </dgm:pt>
    <dgm:pt modelId="{9393D857-DEFD-4819-8751-2F897249A1CE}" type="pres">
      <dgm:prSet presAssocID="{B64CD133-49BE-46E8-860A-125BD7D2F401}" presName="Name8" presStyleCnt="0"/>
      <dgm:spPr/>
    </dgm:pt>
    <dgm:pt modelId="{87CFA37E-F27E-4DCE-A7E8-B755D65DC3FD}" type="pres">
      <dgm:prSet presAssocID="{B64CD133-49BE-46E8-860A-125BD7D2F401}" presName="level" presStyleLbl="node1" presStyleIdx="0" presStyleCnt="3">
        <dgm:presLayoutVars>
          <dgm:chMax val="1"/>
          <dgm:bulletEnabled val="1"/>
        </dgm:presLayoutVars>
      </dgm:prSet>
      <dgm:spPr/>
    </dgm:pt>
    <dgm:pt modelId="{A42CEBCB-C2B4-4764-BEA3-CFA00AD2747A}" type="pres">
      <dgm:prSet presAssocID="{B64CD133-49BE-46E8-860A-125BD7D2F401}" presName="levelTx" presStyleLbl="revTx" presStyleIdx="0" presStyleCnt="0">
        <dgm:presLayoutVars>
          <dgm:chMax val="1"/>
          <dgm:bulletEnabled val="1"/>
        </dgm:presLayoutVars>
      </dgm:prSet>
      <dgm:spPr/>
    </dgm:pt>
    <dgm:pt modelId="{7F22BEDC-F7C9-449E-9BAF-9BCEF44913D3}" type="pres">
      <dgm:prSet presAssocID="{14BA10E3-7844-4893-850F-C23FB5342E90}" presName="Name8" presStyleCnt="0"/>
      <dgm:spPr/>
    </dgm:pt>
    <dgm:pt modelId="{246C8CA9-A75D-4B95-8048-F0BACCE64DEC}" type="pres">
      <dgm:prSet presAssocID="{14BA10E3-7844-4893-850F-C23FB5342E90}" presName="level" presStyleLbl="node1" presStyleIdx="1" presStyleCnt="3">
        <dgm:presLayoutVars>
          <dgm:chMax val="1"/>
          <dgm:bulletEnabled val="1"/>
        </dgm:presLayoutVars>
      </dgm:prSet>
      <dgm:spPr/>
    </dgm:pt>
    <dgm:pt modelId="{A840FC61-9702-4FCE-9B04-B039F2D30247}" type="pres">
      <dgm:prSet presAssocID="{14BA10E3-7844-4893-850F-C23FB5342E90}" presName="levelTx" presStyleLbl="revTx" presStyleIdx="0" presStyleCnt="0">
        <dgm:presLayoutVars>
          <dgm:chMax val="1"/>
          <dgm:bulletEnabled val="1"/>
        </dgm:presLayoutVars>
      </dgm:prSet>
      <dgm:spPr/>
    </dgm:pt>
    <dgm:pt modelId="{F71C8F99-349C-4A1D-AFD0-5620A49787D2}" type="pres">
      <dgm:prSet presAssocID="{C348FC56-687F-453C-91E3-2175A0C0855A}" presName="Name8" presStyleCnt="0"/>
      <dgm:spPr/>
    </dgm:pt>
    <dgm:pt modelId="{3E58FF6F-A268-4126-B2CF-A707D3999911}" type="pres">
      <dgm:prSet presAssocID="{C348FC56-687F-453C-91E3-2175A0C0855A}" presName="level" presStyleLbl="node1" presStyleIdx="2" presStyleCnt="3">
        <dgm:presLayoutVars>
          <dgm:chMax val="1"/>
          <dgm:bulletEnabled val="1"/>
        </dgm:presLayoutVars>
      </dgm:prSet>
      <dgm:spPr/>
    </dgm:pt>
    <dgm:pt modelId="{D04F55EE-7F9B-403D-AC2E-1CFC527DFC55}" type="pres">
      <dgm:prSet presAssocID="{C348FC56-687F-453C-91E3-2175A0C0855A}" presName="levelTx" presStyleLbl="revTx" presStyleIdx="0" presStyleCnt="0">
        <dgm:presLayoutVars>
          <dgm:chMax val="1"/>
          <dgm:bulletEnabled val="1"/>
        </dgm:presLayoutVars>
      </dgm:prSet>
      <dgm:spPr/>
    </dgm:pt>
  </dgm:ptLst>
  <dgm:cxnLst>
    <dgm:cxn modelId="{AEE21DD1-BEC2-42B0-995B-BF715906BB46}" type="presOf" srcId="{14BA10E3-7844-4893-850F-C23FB5342E90}" destId="{A840FC61-9702-4FCE-9B04-B039F2D30247}" srcOrd="1" destOrd="0" presId="urn:microsoft.com/office/officeart/2005/8/layout/pyramid3"/>
    <dgm:cxn modelId="{5AF6D630-7DDC-4CFC-ABE7-10E06CD89989}" type="presOf" srcId="{C348FC56-687F-453C-91E3-2175A0C0855A}" destId="{D04F55EE-7F9B-403D-AC2E-1CFC527DFC55}" srcOrd="1" destOrd="0" presId="urn:microsoft.com/office/officeart/2005/8/layout/pyramid3"/>
    <dgm:cxn modelId="{F1453F7F-FD86-4BA3-BC69-A512EDD7F83D}" type="presOf" srcId="{53BF90F0-69AA-48CA-8284-48B8EEC01C2E}" destId="{41769A23-91D1-4334-9684-809BCEA793F6}" srcOrd="0" destOrd="0" presId="urn:microsoft.com/office/officeart/2005/8/layout/pyramid3"/>
    <dgm:cxn modelId="{137FED65-5C26-45BE-B1DE-2B0F75002AFC}" type="presOf" srcId="{14BA10E3-7844-4893-850F-C23FB5342E90}" destId="{246C8CA9-A75D-4B95-8048-F0BACCE64DEC}" srcOrd="0" destOrd="0" presId="urn:microsoft.com/office/officeart/2005/8/layout/pyramid3"/>
    <dgm:cxn modelId="{DF6EA46E-6EC8-4376-857A-E8BAF67FCC34}" srcId="{53BF90F0-69AA-48CA-8284-48B8EEC01C2E}" destId="{B64CD133-49BE-46E8-860A-125BD7D2F401}" srcOrd="0" destOrd="0" parTransId="{C2C04023-CC26-4FC0-A996-674511A6C04F}" sibTransId="{0763D9CD-E93B-4127-9A24-45CC7A0F5202}"/>
    <dgm:cxn modelId="{14792652-5F7A-444A-BF10-6C7899E939F3}" type="presOf" srcId="{B64CD133-49BE-46E8-860A-125BD7D2F401}" destId="{87CFA37E-F27E-4DCE-A7E8-B755D65DC3FD}" srcOrd="0" destOrd="0" presId="urn:microsoft.com/office/officeart/2005/8/layout/pyramid3"/>
    <dgm:cxn modelId="{E401BC4D-F94D-4D1E-BAE7-1716C1A1761C}" srcId="{53BF90F0-69AA-48CA-8284-48B8EEC01C2E}" destId="{14BA10E3-7844-4893-850F-C23FB5342E90}" srcOrd="1" destOrd="0" parTransId="{C0DE9582-95E6-466D-9CDA-F88944994340}" sibTransId="{8AD643F1-53FD-4767-AE3D-6DBC0C63B957}"/>
    <dgm:cxn modelId="{8C093F2D-D522-46DB-A23F-0C04483E9A21}" type="presOf" srcId="{B64CD133-49BE-46E8-860A-125BD7D2F401}" destId="{A42CEBCB-C2B4-4764-BEA3-CFA00AD2747A}" srcOrd="1" destOrd="0" presId="urn:microsoft.com/office/officeart/2005/8/layout/pyramid3"/>
    <dgm:cxn modelId="{27DAA2BE-D686-45F9-A976-829EDFE4928A}" type="presOf" srcId="{C348FC56-687F-453C-91E3-2175A0C0855A}" destId="{3E58FF6F-A268-4126-B2CF-A707D3999911}" srcOrd="0" destOrd="0" presId="urn:microsoft.com/office/officeart/2005/8/layout/pyramid3"/>
    <dgm:cxn modelId="{989BB7B9-52C7-4DEE-AD97-6537318BB20C}" srcId="{53BF90F0-69AA-48CA-8284-48B8EEC01C2E}" destId="{C348FC56-687F-453C-91E3-2175A0C0855A}" srcOrd="2" destOrd="0" parTransId="{62DF2F3C-C6D1-460F-BA45-7EE60D9BB9E6}" sibTransId="{4251C18D-2953-41C2-A6C5-6CCC03D4FDF7}"/>
    <dgm:cxn modelId="{D8B06629-DF97-46C2-853D-B2D928BAC84C}" type="presParOf" srcId="{41769A23-91D1-4334-9684-809BCEA793F6}" destId="{9393D857-DEFD-4819-8751-2F897249A1CE}" srcOrd="0" destOrd="0" presId="urn:microsoft.com/office/officeart/2005/8/layout/pyramid3"/>
    <dgm:cxn modelId="{84C9E4C2-D8C0-4ADE-BF64-DBDAA440606D}" type="presParOf" srcId="{9393D857-DEFD-4819-8751-2F897249A1CE}" destId="{87CFA37E-F27E-4DCE-A7E8-B755D65DC3FD}" srcOrd="0" destOrd="0" presId="urn:microsoft.com/office/officeart/2005/8/layout/pyramid3"/>
    <dgm:cxn modelId="{ADFF206F-D8D5-4F18-AA4A-575B08045223}" type="presParOf" srcId="{9393D857-DEFD-4819-8751-2F897249A1CE}" destId="{A42CEBCB-C2B4-4764-BEA3-CFA00AD2747A}" srcOrd="1" destOrd="0" presId="urn:microsoft.com/office/officeart/2005/8/layout/pyramid3"/>
    <dgm:cxn modelId="{09FFC6FE-5C24-4644-94F0-5CC72207D1C8}" type="presParOf" srcId="{41769A23-91D1-4334-9684-809BCEA793F6}" destId="{7F22BEDC-F7C9-449E-9BAF-9BCEF44913D3}" srcOrd="1" destOrd="0" presId="urn:microsoft.com/office/officeart/2005/8/layout/pyramid3"/>
    <dgm:cxn modelId="{7C109884-C8B4-4D4B-B237-49E05840D17F}" type="presParOf" srcId="{7F22BEDC-F7C9-449E-9BAF-9BCEF44913D3}" destId="{246C8CA9-A75D-4B95-8048-F0BACCE64DEC}" srcOrd="0" destOrd="0" presId="urn:microsoft.com/office/officeart/2005/8/layout/pyramid3"/>
    <dgm:cxn modelId="{BBA4C96D-A9B3-41EC-917C-993CD9772892}" type="presParOf" srcId="{7F22BEDC-F7C9-449E-9BAF-9BCEF44913D3}" destId="{A840FC61-9702-4FCE-9B04-B039F2D30247}" srcOrd="1" destOrd="0" presId="urn:microsoft.com/office/officeart/2005/8/layout/pyramid3"/>
    <dgm:cxn modelId="{DEC77C38-AD90-4795-BD00-3C70B8376DBF}" type="presParOf" srcId="{41769A23-91D1-4334-9684-809BCEA793F6}" destId="{F71C8F99-349C-4A1D-AFD0-5620A49787D2}" srcOrd="2" destOrd="0" presId="urn:microsoft.com/office/officeart/2005/8/layout/pyramid3"/>
    <dgm:cxn modelId="{D3974FE3-9243-4EA6-9D89-19BFB3912FA7}" type="presParOf" srcId="{F71C8F99-349C-4A1D-AFD0-5620A49787D2}" destId="{3E58FF6F-A268-4126-B2CF-A707D3999911}" srcOrd="0" destOrd="0" presId="urn:microsoft.com/office/officeart/2005/8/layout/pyramid3"/>
    <dgm:cxn modelId="{5E75140E-FD18-4E30-9F2D-0EAD9EF94D3B}" type="presParOf" srcId="{F71C8F99-349C-4A1D-AFD0-5620A49787D2}" destId="{D04F55EE-7F9B-403D-AC2E-1CFC527DFC55}"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3BF90F0-69AA-48CA-8284-48B8EEC01C2E}" type="doc">
      <dgm:prSet loTypeId="urn:microsoft.com/office/officeart/2005/8/layout/pyramid3" loCatId="pyramid" qsTypeId="urn:microsoft.com/office/officeart/2005/8/quickstyle/simple1" qsCatId="simple" csTypeId="urn:microsoft.com/office/officeart/2005/8/colors/accent4_3" csCatId="accent4" phldr="1"/>
      <dgm:spPr/>
    </dgm:pt>
    <dgm:pt modelId="{B64CD133-49BE-46E8-860A-125BD7D2F401}">
      <dgm:prSet phldrT="[Text]" custT="1"/>
      <dgm:spPr/>
      <dgm:t>
        <a:bodyPr/>
        <a:lstStyle/>
        <a:p>
          <a:r>
            <a:rPr lang="en-US" sz="1400" dirty="0"/>
            <a:t>Topic Area</a:t>
          </a:r>
        </a:p>
      </dgm:t>
    </dgm:pt>
    <dgm:pt modelId="{C2C04023-CC26-4FC0-A996-674511A6C04F}" type="parTrans" cxnId="{DF6EA46E-6EC8-4376-857A-E8BAF67FCC34}">
      <dgm:prSet/>
      <dgm:spPr/>
      <dgm:t>
        <a:bodyPr/>
        <a:lstStyle/>
        <a:p>
          <a:endParaRPr lang="en-US" sz="1100"/>
        </a:p>
      </dgm:t>
    </dgm:pt>
    <dgm:pt modelId="{0763D9CD-E93B-4127-9A24-45CC7A0F5202}" type="sibTrans" cxnId="{DF6EA46E-6EC8-4376-857A-E8BAF67FCC34}">
      <dgm:prSet/>
      <dgm:spPr/>
      <dgm:t>
        <a:bodyPr/>
        <a:lstStyle/>
        <a:p>
          <a:endParaRPr lang="en-US" sz="1100"/>
        </a:p>
      </dgm:t>
    </dgm:pt>
    <dgm:pt modelId="{14BA10E3-7844-4893-850F-C23FB5342E90}">
      <dgm:prSet phldrT="[Text]" custT="1"/>
      <dgm:spPr/>
      <dgm:t>
        <a:bodyPr/>
        <a:lstStyle/>
        <a:p>
          <a:r>
            <a:rPr lang="en-US" sz="1400" dirty="0"/>
            <a:t>Importance</a:t>
          </a:r>
        </a:p>
      </dgm:t>
    </dgm:pt>
    <dgm:pt modelId="{C0DE9582-95E6-466D-9CDA-F88944994340}" type="parTrans" cxnId="{E401BC4D-F94D-4D1E-BAE7-1716C1A1761C}">
      <dgm:prSet/>
      <dgm:spPr/>
      <dgm:t>
        <a:bodyPr/>
        <a:lstStyle/>
        <a:p>
          <a:endParaRPr lang="en-US" sz="1100"/>
        </a:p>
      </dgm:t>
    </dgm:pt>
    <dgm:pt modelId="{8AD643F1-53FD-4767-AE3D-6DBC0C63B957}" type="sibTrans" cxnId="{E401BC4D-F94D-4D1E-BAE7-1716C1A1761C}">
      <dgm:prSet/>
      <dgm:spPr/>
      <dgm:t>
        <a:bodyPr/>
        <a:lstStyle/>
        <a:p>
          <a:endParaRPr lang="en-US" sz="1100"/>
        </a:p>
      </dgm:t>
    </dgm:pt>
    <dgm:pt modelId="{C348FC56-687F-453C-91E3-2175A0C0855A}">
      <dgm:prSet phldrT="[Text]" custT="1"/>
      <dgm:spPr/>
      <dgm:t>
        <a:bodyPr/>
        <a:lstStyle/>
        <a:p>
          <a:r>
            <a:rPr lang="en-US" sz="1400" dirty="0"/>
            <a:t>Your Research</a:t>
          </a:r>
        </a:p>
      </dgm:t>
    </dgm:pt>
    <dgm:pt modelId="{62DF2F3C-C6D1-460F-BA45-7EE60D9BB9E6}" type="parTrans" cxnId="{989BB7B9-52C7-4DEE-AD97-6537318BB20C}">
      <dgm:prSet/>
      <dgm:spPr/>
      <dgm:t>
        <a:bodyPr/>
        <a:lstStyle/>
        <a:p>
          <a:endParaRPr lang="en-US" sz="1100"/>
        </a:p>
      </dgm:t>
    </dgm:pt>
    <dgm:pt modelId="{4251C18D-2953-41C2-A6C5-6CCC03D4FDF7}" type="sibTrans" cxnId="{989BB7B9-52C7-4DEE-AD97-6537318BB20C}">
      <dgm:prSet/>
      <dgm:spPr/>
      <dgm:t>
        <a:bodyPr/>
        <a:lstStyle/>
        <a:p>
          <a:endParaRPr lang="en-US" sz="1100"/>
        </a:p>
      </dgm:t>
    </dgm:pt>
    <dgm:pt modelId="{41769A23-91D1-4334-9684-809BCEA793F6}" type="pres">
      <dgm:prSet presAssocID="{53BF90F0-69AA-48CA-8284-48B8EEC01C2E}" presName="Name0" presStyleCnt="0">
        <dgm:presLayoutVars>
          <dgm:dir/>
          <dgm:animLvl val="lvl"/>
          <dgm:resizeHandles val="exact"/>
        </dgm:presLayoutVars>
      </dgm:prSet>
      <dgm:spPr/>
    </dgm:pt>
    <dgm:pt modelId="{9393D857-DEFD-4819-8751-2F897249A1CE}" type="pres">
      <dgm:prSet presAssocID="{B64CD133-49BE-46E8-860A-125BD7D2F401}" presName="Name8" presStyleCnt="0"/>
      <dgm:spPr/>
    </dgm:pt>
    <dgm:pt modelId="{87CFA37E-F27E-4DCE-A7E8-B755D65DC3FD}" type="pres">
      <dgm:prSet presAssocID="{B64CD133-49BE-46E8-860A-125BD7D2F401}" presName="level" presStyleLbl="node1" presStyleIdx="0" presStyleCnt="3">
        <dgm:presLayoutVars>
          <dgm:chMax val="1"/>
          <dgm:bulletEnabled val="1"/>
        </dgm:presLayoutVars>
      </dgm:prSet>
      <dgm:spPr/>
    </dgm:pt>
    <dgm:pt modelId="{A42CEBCB-C2B4-4764-BEA3-CFA00AD2747A}" type="pres">
      <dgm:prSet presAssocID="{B64CD133-49BE-46E8-860A-125BD7D2F401}" presName="levelTx" presStyleLbl="revTx" presStyleIdx="0" presStyleCnt="0">
        <dgm:presLayoutVars>
          <dgm:chMax val="1"/>
          <dgm:bulletEnabled val="1"/>
        </dgm:presLayoutVars>
      </dgm:prSet>
      <dgm:spPr/>
    </dgm:pt>
    <dgm:pt modelId="{7F22BEDC-F7C9-449E-9BAF-9BCEF44913D3}" type="pres">
      <dgm:prSet presAssocID="{14BA10E3-7844-4893-850F-C23FB5342E90}" presName="Name8" presStyleCnt="0"/>
      <dgm:spPr/>
    </dgm:pt>
    <dgm:pt modelId="{246C8CA9-A75D-4B95-8048-F0BACCE64DEC}" type="pres">
      <dgm:prSet presAssocID="{14BA10E3-7844-4893-850F-C23FB5342E90}" presName="level" presStyleLbl="node1" presStyleIdx="1" presStyleCnt="3">
        <dgm:presLayoutVars>
          <dgm:chMax val="1"/>
          <dgm:bulletEnabled val="1"/>
        </dgm:presLayoutVars>
      </dgm:prSet>
      <dgm:spPr/>
    </dgm:pt>
    <dgm:pt modelId="{A840FC61-9702-4FCE-9B04-B039F2D30247}" type="pres">
      <dgm:prSet presAssocID="{14BA10E3-7844-4893-850F-C23FB5342E90}" presName="levelTx" presStyleLbl="revTx" presStyleIdx="0" presStyleCnt="0">
        <dgm:presLayoutVars>
          <dgm:chMax val="1"/>
          <dgm:bulletEnabled val="1"/>
        </dgm:presLayoutVars>
      </dgm:prSet>
      <dgm:spPr/>
    </dgm:pt>
    <dgm:pt modelId="{F71C8F99-349C-4A1D-AFD0-5620A49787D2}" type="pres">
      <dgm:prSet presAssocID="{C348FC56-687F-453C-91E3-2175A0C0855A}" presName="Name8" presStyleCnt="0"/>
      <dgm:spPr/>
    </dgm:pt>
    <dgm:pt modelId="{3E58FF6F-A268-4126-B2CF-A707D3999911}" type="pres">
      <dgm:prSet presAssocID="{C348FC56-687F-453C-91E3-2175A0C0855A}" presName="level" presStyleLbl="node1" presStyleIdx="2" presStyleCnt="3">
        <dgm:presLayoutVars>
          <dgm:chMax val="1"/>
          <dgm:bulletEnabled val="1"/>
        </dgm:presLayoutVars>
      </dgm:prSet>
      <dgm:spPr/>
    </dgm:pt>
    <dgm:pt modelId="{D04F55EE-7F9B-403D-AC2E-1CFC527DFC55}" type="pres">
      <dgm:prSet presAssocID="{C348FC56-687F-453C-91E3-2175A0C0855A}" presName="levelTx" presStyleLbl="revTx" presStyleIdx="0" presStyleCnt="0">
        <dgm:presLayoutVars>
          <dgm:chMax val="1"/>
          <dgm:bulletEnabled val="1"/>
        </dgm:presLayoutVars>
      </dgm:prSet>
      <dgm:spPr/>
    </dgm:pt>
  </dgm:ptLst>
  <dgm:cxnLst>
    <dgm:cxn modelId="{F4BC5277-67AA-4F89-8F5B-E531A160CB3D}" type="presOf" srcId="{53BF90F0-69AA-48CA-8284-48B8EEC01C2E}" destId="{41769A23-91D1-4334-9684-809BCEA793F6}" srcOrd="0" destOrd="0" presId="urn:microsoft.com/office/officeart/2005/8/layout/pyramid3"/>
    <dgm:cxn modelId="{FE668E94-FE1B-4515-B5E7-DA257A4A8A9F}" type="presOf" srcId="{14BA10E3-7844-4893-850F-C23FB5342E90}" destId="{246C8CA9-A75D-4B95-8048-F0BACCE64DEC}" srcOrd="0" destOrd="0" presId="urn:microsoft.com/office/officeart/2005/8/layout/pyramid3"/>
    <dgm:cxn modelId="{945AE911-078B-4969-BC71-05C13C028887}" type="presOf" srcId="{B64CD133-49BE-46E8-860A-125BD7D2F401}" destId="{A42CEBCB-C2B4-4764-BEA3-CFA00AD2747A}" srcOrd="1" destOrd="0" presId="urn:microsoft.com/office/officeart/2005/8/layout/pyramid3"/>
    <dgm:cxn modelId="{7542F640-0551-4252-9DDC-FD64781D9DCB}" type="presOf" srcId="{C348FC56-687F-453C-91E3-2175A0C0855A}" destId="{D04F55EE-7F9B-403D-AC2E-1CFC527DFC55}" srcOrd="1" destOrd="0" presId="urn:microsoft.com/office/officeart/2005/8/layout/pyramid3"/>
    <dgm:cxn modelId="{AC61D946-3352-4F9B-B6AE-EF0CC2C43994}" type="presOf" srcId="{B64CD133-49BE-46E8-860A-125BD7D2F401}" destId="{87CFA37E-F27E-4DCE-A7E8-B755D65DC3FD}" srcOrd="0" destOrd="0" presId="urn:microsoft.com/office/officeart/2005/8/layout/pyramid3"/>
    <dgm:cxn modelId="{DF6EA46E-6EC8-4376-857A-E8BAF67FCC34}" srcId="{53BF90F0-69AA-48CA-8284-48B8EEC01C2E}" destId="{B64CD133-49BE-46E8-860A-125BD7D2F401}" srcOrd="0" destOrd="0" parTransId="{C2C04023-CC26-4FC0-A996-674511A6C04F}" sibTransId="{0763D9CD-E93B-4127-9A24-45CC7A0F5202}"/>
    <dgm:cxn modelId="{E401BC4D-F94D-4D1E-BAE7-1716C1A1761C}" srcId="{53BF90F0-69AA-48CA-8284-48B8EEC01C2E}" destId="{14BA10E3-7844-4893-850F-C23FB5342E90}" srcOrd="1" destOrd="0" parTransId="{C0DE9582-95E6-466D-9CDA-F88944994340}" sibTransId="{8AD643F1-53FD-4767-AE3D-6DBC0C63B957}"/>
    <dgm:cxn modelId="{89A76598-CFD5-4DDA-8286-556DB0B0D8BA}" type="presOf" srcId="{14BA10E3-7844-4893-850F-C23FB5342E90}" destId="{A840FC61-9702-4FCE-9B04-B039F2D30247}" srcOrd="1" destOrd="0" presId="urn:microsoft.com/office/officeart/2005/8/layout/pyramid3"/>
    <dgm:cxn modelId="{989BB7B9-52C7-4DEE-AD97-6537318BB20C}" srcId="{53BF90F0-69AA-48CA-8284-48B8EEC01C2E}" destId="{C348FC56-687F-453C-91E3-2175A0C0855A}" srcOrd="2" destOrd="0" parTransId="{62DF2F3C-C6D1-460F-BA45-7EE60D9BB9E6}" sibTransId="{4251C18D-2953-41C2-A6C5-6CCC03D4FDF7}"/>
    <dgm:cxn modelId="{F62FB77C-ED3B-454B-8ADA-63A15E3CF040}" type="presOf" srcId="{C348FC56-687F-453C-91E3-2175A0C0855A}" destId="{3E58FF6F-A268-4126-B2CF-A707D3999911}" srcOrd="0" destOrd="0" presId="urn:microsoft.com/office/officeart/2005/8/layout/pyramid3"/>
    <dgm:cxn modelId="{592C7A91-1A06-40CA-8A07-B41DD218404C}" type="presParOf" srcId="{41769A23-91D1-4334-9684-809BCEA793F6}" destId="{9393D857-DEFD-4819-8751-2F897249A1CE}" srcOrd="0" destOrd="0" presId="urn:microsoft.com/office/officeart/2005/8/layout/pyramid3"/>
    <dgm:cxn modelId="{D5F4DE42-D3EF-4C60-81BC-F04059E15986}" type="presParOf" srcId="{9393D857-DEFD-4819-8751-2F897249A1CE}" destId="{87CFA37E-F27E-4DCE-A7E8-B755D65DC3FD}" srcOrd="0" destOrd="0" presId="urn:microsoft.com/office/officeart/2005/8/layout/pyramid3"/>
    <dgm:cxn modelId="{82059DA2-4C37-419B-A68D-D768A006A48C}" type="presParOf" srcId="{9393D857-DEFD-4819-8751-2F897249A1CE}" destId="{A42CEBCB-C2B4-4764-BEA3-CFA00AD2747A}" srcOrd="1" destOrd="0" presId="urn:microsoft.com/office/officeart/2005/8/layout/pyramid3"/>
    <dgm:cxn modelId="{6232A726-7315-486D-8406-6830C1DE293A}" type="presParOf" srcId="{41769A23-91D1-4334-9684-809BCEA793F6}" destId="{7F22BEDC-F7C9-449E-9BAF-9BCEF44913D3}" srcOrd="1" destOrd="0" presId="urn:microsoft.com/office/officeart/2005/8/layout/pyramid3"/>
    <dgm:cxn modelId="{BBF311D3-32B9-49ED-94E7-0E429A6A648B}" type="presParOf" srcId="{7F22BEDC-F7C9-449E-9BAF-9BCEF44913D3}" destId="{246C8CA9-A75D-4B95-8048-F0BACCE64DEC}" srcOrd="0" destOrd="0" presId="urn:microsoft.com/office/officeart/2005/8/layout/pyramid3"/>
    <dgm:cxn modelId="{F504B194-8CE6-43F8-9F96-F0FBC490535A}" type="presParOf" srcId="{7F22BEDC-F7C9-449E-9BAF-9BCEF44913D3}" destId="{A840FC61-9702-4FCE-9B04-B039F2D30247}" srcOrd="1" destOrd="0" presId="urn:microsoft.com/office/officeart/2005/8/layout/pyramid3"/>
    <dgm:cxn modelId="{5CFA0300-C202-43B3-A09C-724A3A2F624F}" type="presParOf" srcId="{41769A23-91D1-4334-9684-809BCEA793F6}" destId="{F71C8F99-349C-4A1D-AFD0-5620A49787D2}" srcOrd="2" destOrd="0" presId="urn:microsoft.com/office/officeart/2005/8/layout/pyramid3"/>
    <dgm:cxn modelId="{532682F5-75C6-4F45-BFC1-64B60466B2F4}" type="presParOf" srcId="{F71C8F99-349C-4A1D-AFD0-5620A49787D2}" destId="{3E58FF6F-A268-4126-B2CF-A707D3999911}" srcOrd="0" destOrd="0" presId="urn:microsoft.com/office/officeart/2005/8/layout/pyramid3"/>
    <dgm:cxn modelId="{ED2C8172-219B-4461-AD00-A258EFFF0B95}" type="presParOf" srcId="{F71C8F99-349C-4A1D-AFD0-5620A49787D2}" destId="{D04F55EE-7F9B-403D-AC2E-1CFC527DFC55}"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BF90F0-69AA-48CA-8284-48B8EEC01C2E}" type="doc">
      <dgm:prSet loTypeId="urn:microsoft.com/office/officeart/2005/8/layout/pyramid3" loCatId="pyramid" qsTypeId="urn:microsoft.com/office/officeart/2005/8/quickstyle/simple1" qsCatId="simple" csTypeId="urn:microsoft.com/office/officeart/2005/8/colors/accent4_3" csCatId="accent4" phldr="1"/>
      <dgm:spPr/>
    </dgm:pt>
    <dgm:pt modelId="{B64CD133-49BE-46E8-860A-125BD7D2F401}">
      <dgm:prSet phldrT="[Text]" custT="1"/>
      <dgm:spPr/>
      <dgm:t>
        <a:bodyPr/>
        <a:lstStyle/>
        <a:p>
          <a:r>
            <a:rPr lang="en-US" sz="1400" dirty="0"/>
            <a:t>Topic Area</a:t>
          </a:r>
        </a:p>
      </dgm:t>
    </dgm:pt>
    <dgm:pt modelId="{C2C04023-CC26-4FC0-A996-674511A6C04F}" type="parTrans" cxnId="{DF6EA46E-6EC8-4376-857A-E8BAF67FCC34}">
      <dgm:prSet/>
      <dgm:spPr/>
      <dgm:t>
        <a:bodyPr/>
        <a:lstStyle/>
        <a:p>
          <a:endParaRPr lang="en-US" sz="1100"/>
        </a:p>
      </dgm:t>
    </dgm:pt>
    <dgm:pt modelId="{0763D9CD-E93B-4127-9A24-45CC7A0F5202}" type="sibTrans" cxnId="{DF6EA46E-6EC8-4376-857A-E8BAF67FCC34}">
      <dgm:prSet/>
      <dgm:spPr/>
      <dgm:t>
        <a:bodyPr/>
        <a:lstStyle/>
        <a:p>
          <a:endParaRPr lang="en-US" sz="1100"/>
        </a:p>
      </dgm:t>
    </dgm:pt>
    <dgm:pt modelId="{14BA10E3-7844-4893-850F-C23FB5342E90}">
      <dgm:prSet phldrT="[Text]" custT="1"/>
      <dgm:spPr/>
      <dgm:t>
        <a:bodyPr/>
        <a:lstStyle/>
        <a:p>
          <a:r>
            <a:rPr lang="en-US" sz="1400" dirty="0"/>
            <a:t>Importance</a:t>
          </a:r>
        </a:p>
      </dgm:t>
    </dgm:pt>
    <dgm:pt modelId="{C0DE9582-95E6-466D-9CDA-F88944994340}" type="parTrans" cxnId="{E401BC4D-F94D-4D1E-BAE7-1716C1A1761C}">
      <dgm:prSet/>
      <dgm:spPr/>
      <dgm:t>
        <a:bodyPr/>
        <a:lstStyle/>
        <a:p>
          <a:endParaRPr lang="en-US" sz="1100"/>
        </a:p>
      </dgm:t>
    </dgm:pt>
    <dgm:pt modelId="{8AD643F1-53FD-4767-AE3D-6DBC0C63B957}" type="sibTrans" cxnId="{E401BC4D-F94D-4D1E-BAE7-1716C1A1761C}">
      <dgm:prSet/>
      <dgm:spPr/>
      <dgm:t>
        <a:bodyPr/>
        <a:lstStyle/>
        <a:p>
          <a:endParaRPr lang="en-US" sz="1100"/>
        </a:p>
      </dgm:t>
    </dgm:pt>
    <dgm:pt modelId="{C348FC56-687F-453C-91E3-2175A0C0855A}">
      <dgm:prSet phldrT="[Text]" custT="1"/>
      <dgm:spPr/>
      <dgm:t>
        <a:bodyPr/>
        <a:lstStyle/>
        <a:p>
          <a:r>
            <a:rPr lang="en-US" sz="1400" dirty="0"/>
            <a:t>Your Research</a:t>
          </a:r>
        </a:p>
      </dgm:t>
    </dgm:pt>
    <dgm:pt modelId="{62DF2F3C-C6D1-460F-BA45-7EE60D9BB9E6}" type="parTrans" cxnId="{989BB7B9-52C7-4DEE-AD97-6537318BB20C}">
      <dgm:prSet/>
      <dgm:spPr/>
      <dgm:t>
        <a:bodyPr/>
        <a:lstStyle/>
        <a:p>
          <a:endParaRPr lang="en-US" sz="1100"/>
        </a:p>
      </dgm:t>
    </dgm:pt>
    <dgm:pt modelId="{4251C18D-2953-41C2-A6C5-6CCC03D4FDF7}" type="sibTrans" cxnId="{989BB7B9-52C7-4DEE-AD97-6537318BB20C}">
      <dgm:prSet/>
      <dgm:spPr/>
      <dgm:t>
        <a:bodyPr/>
        <a:lstStyle/>
        <a:p>
          <a:endParaRPr lang="en-US" sz="1100"/>
        </a:p>
      </dgm:t>
    </dgm:pt>
    <dgm:pt modelId="{41769A23-91D1-4334-9684-809BCEA793F6}" type="pres">
      <dgm:prSet presAssocID="{53BF90F0-69AA-48CA-8284-48B8EEC01C2E}" presName="Name0" presStyleCnt="0">
        <dgm:presLayoutVars>
          <dgm:dir/>
          <dgm:animLvl val="lvl"/>
          <dgm:resizeHandles val="exact"/>
        </dgm:presLayoutVars>
      </dgm:prSet>
      <dgm:spPr/>
    </dgm:pt>
    <dgm:pt modelId="{9393D857-DEFD-4819-8751-2F897249A1CE}" type="pres">
      <dgm:prSet presAssocID="{B64CD133-49BE-46E8-860A-125BD7D2F401}" presName="Name8" presStyleCnt="0"/>
      <dgm:spPr/>
    </dgm:pt>
    <dgm:pt modelId="{87CFA37E-F27E-4DCE-A7E8-B755D65DC3FD}" type="pres">
      <dgm:prSet presAssocID="{B64CD133-49BE-46E8-860A-125BD7D2F401}" presName="level" presStyleLbl="node1" presStyleIdx="0" presStyleCnt="3">
        <dgm:presLayoutVars>
          <dgm:chMax val="1"/>
          <dgm:bulletEnabled val="1"/>
        </dgm:presLayoutVars>
      </dgm:prSet>
      <dgm:spPr/>
    </dgm:pt>
    <dgm:pt modelId="{A42CEBCB-C2B4-4764-BEA3-CFA00AD2747A}" type="pres">
      <dgm:prSet presAssocID="{B64CD133-49BE-46E8-860A-125BD7D2F401}" presName="levelTx" presStyleLbl="revTx" presStyleIdx="0" presStyleCnt="0">
        <dgm:presLayoutVars>
          <dgm:chMax val="1"/>
          <dgm:bulletEnabled val="1"/>
        </dgm:presLayoutVars>
      </dgm:prSet>
      <dgm:spPr/>
    </dgm:pt>
    <dgm:pt modelId="{7F22BEDC-F7C9-449E-9BAF-9BCEF44913D3}" type="pres">
      <dgm:prSet presAssocID="{14BA10E3-7844-4893-850F-C23FB5342E90}" presName="Name8" presStyleCnt="0"/>
      <dgm:spPr/>
    </dgm:pt>
    <dgm:pt modelId="{246C8CA9-A75D-4B95-8048-F0BACCE64DEC}" type="pres">
      <dgm:prSet presAssocID="{14BA10E3-7844-4893-850F-C23FB5342E90}" presName="level" presStyleLbl="node1" presStyleIdx="1" presStyleCnt="3">
        <dgm:presLayoutVars>
          <dgm:chMax val="1"/>
          <dgm:bulletEnabled val="1"/>
        </dgm:presLayoutVars>
      </dgm:prSet>
      <dgm:spPr/>
    </dgm:pt>
    <dgm:pt modelId="{A840FC61-9702-4FCE-9B04-B039F2D30247}" type="pres">
      <dgm:prSet presAssocID="{14BA10E3-7844-4893-850F-C23FB5342E90}" presName="levelTx" presStyleLbl="revTx" presStyleIdx="0" presStyleCnt="0">
        <dgm:presLayoutVars>
          <dgm:chMax val="1"/>
          <dgm:bulletEnabled val="1"/>
        </dgm:presLayoutVars>
      </dgm:prSet>
      <dgm:spPr/>
    </dgm:pt>
    <dgm:pt modelId="{F71C8F99-349C-4A1D-AFD0-5620A49787D2}" type="pres">
      <dgm:prSet presAssocID="{C348FC56-687F-453C-91E3-2175A0C0855A}" presName="Name8" presStyleCnt="0"/>
      <dgm:spPr/>
    </dgm:pt>
    <dgm:pt modelId="{3E58FF6F-A268-4126-B2CF-A707D3999911}" type="pres">
      <dgm:prSet presAssocID="{C348FC56-687F-453C-91E3-2175A0C0855A}" presName="level" presStyleLbl="node1" presStyleIdx="2" presStyleCnt="3">
        <dgm:presLayoutVars>
          <dgm:chMax val="1"/>
          <dgm:bulletEnabled val="1"/>
        </dgm:presLayoutVars>
      </dgm:prSet>
      <dgm:spPr/>
    </dgm:pt>
    <dgm:pt modelId="{D04F55EE-7F9B-403D-AC2E-1CFC527DFC55}" type="pres">
      <dgm:prSet presAssocID="{C348FC56-687F-453C-91E3-2175A0C0855A}" presName="levelTx" presStyleLbl="revTx" presStyleIdx="0" presStyleCnt="0">
        <dgm:presLayoutVars>
          <dgm:chMax val="1"/>
          <dgm:bulletEnabled val="1"/>
        </dgm:presLayoutVars>
      </dgm:prSet>
      <dgm:spPr/>
    </dgm:pt>
  </dgm:ptLst>
  <dgm:cxnLst>
    <dgm:cxn modelId="{8F943237-4F08-4EBD-BDA6-4E27C22AF487}" type="presOf" srcId="{14BA10E3-7844-4893-850F-C23FB5342E90}" destId="{A840FC61-9702-4FCE-9B04-B039F2D30247}" srcOrd="1" destOrd="0" presId="urn:microsoft.com/office/officeart/2005/8/layout/pyramid3"/>
    <dgm:cxn modelId="{0E03176F-277D-4F71-B818-5FE417E9648A}" type="presOf" srcId="{53BF90F0-69AA-48CA-8284-48B8EEC01C2E}" destId="{41769A23-91D1-4334-9684-809BCEA793F6}" srcOrd="0" destOrd="0" presId="urn:microsoft.com/office/officeart/2005/8/layout/pyramid3"/>
    <dgm:cxn modelId="{37302723-B276-4059-BFE6-A8685A5B6277}" type="presOf" srcId="{14BA10E3-7844-4893-850F-C23FB5342E90}" destId="{246C8CA9-A75D-4B95-8048-F0BACCE64DEC}" srcOrd="0" destOrd="0" presId="urn:microsoft.com/office/officeart/2005/8/layout/pyramid3"/>
    <dgm:cxn modelId="{378F4EAA-54BB-4CD1-9037-BA24E29D1053}" type="presOf" srcId="{C348FC56-687F-453C-91E3-2175A0C0855A}" destId="{3E58FF6F-A268-4126-B2CF-A707D3999911}" srcOrd="0" destOrd="0" presId="urn:microsoft.com/office/officeart/2005/8/layout/pyramid3"/>
    <dgm:cxn modelId="{1FDA852F-3777-4B13-8EB8-0C32A9C96038}" type="presOf" srcId="{B64CD133-49BE-46E8-860A-125BD7D2F401}" destId="{87CFA37E-F27E-4DCE-A7E8-B755D65DC3FD}" srcOrd="0" destOrd="0" presId="urn:microsoft.com/office/officeart/2005/8/layout/pyramid3"/>
    <dgm:cxn modelId="{A41D4947-17C7-4672-873A-B551C914CDC4}" type="presOf" srcId="{B64CD133-49BE-46E8-860A-125BD7D2F401}" destId="{A42CEBCB-C2B4-4764-BEA3-CFA00AD2747A}" srcOrd="1" destOrd="0" presId="urn:microsoft.com/office/officeart/2005/8/layout/pyramid3"/>
    <dgm:cxn modelId="{DF6EA46E-6EC8-4376-857A-E8BAF67FCC34}" srcId="{53BF90F0-69AA-48CA-8284-48B8EEC01C2E}" destId="{B64CD133-49BE-46E8-860A-125BD7D2F401}" srcOrd="0" destOrd="0" parTransId="{C2C04023-CC26-4FC0-A996-674511A6C04F}" sibTransId="{0763D9CD-E93B-4127-9A24-45CC7A0F5202}"/>
    <dgm:cxn modelId="{E401BC4D-F94D-4D1E-BAE7-1716C1A1761C}" srcId="{53BF90F0-69AA-48CA-8284-48B8EEC01C2E}" destId="{14BA10E3-7844-4893-850F-C23FB5342E90}" srcOrd="1" destOrd="0" parTransId="{C0DE9582-95E6-466D-9CDA-F88944994340}" sibTransId="{8AD643F1-53FD-4767-AE3D-6DBC0C63B957}"/>
    <dgm:cxn modelId="{264FB75A-7422-4CCF-9A67-C3AA0784EC4B}" type="presOf" srcId="{C348FC56-687F-453C-91E3-2175A0C0855A}" destId="{D04F55EE-7F9B-403D-AC2E-1CFC527DFC55}" srcOrd="1" destOrd="0" presId="urn:microsoft.com/office/officeart/2005/8/layout/pyramid3"/>
    <dgm:cxn modelId="{989BB7B9-52C7-4DEE-AD97-6537318BB20C}" srcId="{53BF90F0-69AA-48CA-8284-48B8EEC01C2E}" destId="{C348FC56-687F-453C-91E3-2175A0C0855A}" srcOrd="2" destOrd="0" parTransId="{62DF2F3C-C6D1-460F-BA45-7EE60D9BB9E6}" sibTransId="{4251C18D-2953-41C2-A6C5-6CCC03D4FDF7}"/>
    <dgm:cxn modelId="{DEC7BB0D-3919-4602-9AF9-1EE0ED0E0467}" type="presParOf" srcId="{41769A23-91D1-4334-9684-809BCEA793F6}" destId="{9393D857-DEFD-4819-8751-2F897249A1CE}" srcOrd="0" destOrd="0" presId="urn:microsoft.com/office/officeart/2005/8/layout/pyramid3"/>
    <dgm:cxn modelId="{BDA3F512-583A-40F4-8E8D-0DA2668818D1}" type="presParOf" srcId="{9393D857-DEFD-4819-8751-2F897249A1CE}" destId="{87CFA37E-F27E-4DCE-A7E8-B755D65DC3FD}" srcOrd="0" destOrd="0" presId="urn:microsoft.com/office/officeart/2005/8/layout/pyramid3"/>
    <dgm:cxn modelId="{16D3AB61-87C0-44B9-A6ED-EB49697817A5}" type="presParOf" srcId="{9393D857-DEFD-4819-8751-2F897249A1CE}" destId="{A42CEBCB-C2B4-4764-BEA3-CFA00AD2747A}" srcOrd="1" destOrd="0" presId="urn:microsoft.com/office/officeart/2005/8/layout/pyramid3"/>
    <dgm:cxn modelId="{D5C0BFE5-A569-48D5-A6AE-DF843EB1E449}" type="presParOf" srcId="{41769A23-91D1-4334-9684-809BCEA793F6}" destId="{7F22BEDC-F7C9-449E-9BAF-9BCEF44913D3}" srcOrd="1" destOrd="0" presId="urn:microsoft.com/office/officeart/2005/8/layout/pyramid3"/>
    <dgm:cxn modelId="{3276AB1C-4B4C-43A0-8F42-EEF9E3022AC4}" type="presParOf" srcId="{7F22BEDC-F7C9-449E-9BAF-9BCEF44913D3}" destId="{246C8CA9-A75D-4B95-8048-F0BACCE64DEC}" srcOrd="0" destOrd="0" presId="urn:microsoft.com/office/officeart/2005/8/layout/pyramid3"/>
    <dgm:cxn modelId="{9C4AA44E-7C46-4490-86B2-CF879BF05D59}" type="presParOf" srcId="{7F22BEDC-F7C9-449E-9BAF-9BCEF44913D3}" destId="{A840FC61-9702-4FCE-9B04-B039F2D30247}" srcOrd="1" destOrd="0" presId="urn:microsoft.com/office/officeart/2005/8/layout/pyramid3"/>
    <dgm:cxn modelId="{A1AE403D-A1AE-48DE-A964-BC6D56EA9D9F}" type="presParOf" srcId="{41769A23-91D1-4334-9684-809BCEA793F6}" destId="{F71C8F99-349C-4A1D-AFD0-5620A49787D2}" srcOrd="2" destOrd="0" presId="urn:microsoft.com/office/officeart/2005/8/layout/pyramid3"/>
    <dgm:cxn modelId="{5D814339-8F27-4477-A61B-62ACE437B451}" type="presParOf" srcId="{F71C8F99-349C-4A1D-AFD0-5620A49787D2}" destId="{3E58FF6F-A268-4126-B2CF-A707D3999911}" srcOrd="0" destOrd="0" presId="urn:microsoft.com/office/officeart/2005/8/layout/pyramid3"/>
    <dgm:cxn modelId="{0534B8A1-7420-4B7E-9C53-73F09BC13E42}" type="presParOf" srcId="{F71C8F99-349C-4A1D-AFD0-5620A49787D2}" destId="{D04F55EE-7F9B-403D-AC2E-1CFC527DFC55}"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3BF90F0-69AA-48CA-8284-48B8EEC01C2E}" type="doc">
      <dgm:prSet loTypeId="urn:microsoft.com/office/officeart/2005/8/layout/pyramid3" loCatId="pyramid" qsTypeId="urn:microsoft.com/office/officeart/2005/8/quickstyle/simple1" qsCatId="simple" csTypeId="urn:microsoft.com/office/officeart/2005/8/colors/accent4_3" csCatId="accent4" phldr="1"/>
      <dgm:spPr/>
    </dgm:pt>
    <dgm:pt modelId="{B64CD133-49BE-46E8-860A-125BD7D2F401}">
      <dgm:prSet phldrT="[Text]" custT="1"/>
      <dgm:spPr/>
      <dgm:t>
        <a:bodyPr/>
        <a:lstStyle/>
        <a:p>
          <a:r>
            <a:rPr lang="en-US" sz="2400" dirty="0"/>
            <a:t>Topic Area</a:t>
          </a:r>
        </a:p>
      </dgm:t>
    </dgm:pt>
    <dgm:pt modelId="{C2C04023-CC26-4FC0-A996-674511A6C04F}" type="parTrans" cxnId="{DF6EA46E-6EC8-4376-857A-E8BAF67FCC34}">
      <dgm:prSet/>
      <dgm:spPr/>
      <dgm:t>
        <a:bodyPr/>
        <a:lstStyle/>
        <a:p>
          <a:endParaRPr lang="en-US"/>
        </a:p>
      </dgm:t>
    </dgm:pt>
    <dgm:pt modelId="{0763D9CD-E93B-4127-9A24-45CC7A0F5202}" type="sibTrans" cxnId="{DF6EA46E-6EC8-4376-857A-E8BAF67FCC34}">
      <dgm:prSet/>
      <dgm:spPr/>
      <dgm:t>
        <a:bodyPr/>
        <a:lstStyle/>
        <a:p>
          <a:endParaRPr lang="en-US"/>
        </a:p>
      </dgm:t>
    </dgm:pt>
    <dgm:pt modelId="{14BA10E3-7844-4893-850F-C23FB5342E90}">
      <dgm:prSet phldrT="[Text]" custT="1"/>
      <dgm:spPr/>
      <dgm:t>
        <a:bodyPr/>
        <a:lstStyle/>
        <a:p>
          <a:r>
            <a:rPr lang="en-US" sz="2400" dirty="0"/>
            <a:t>Importance</a:t>
          </a:r>
        </a:p>
      </dgm:t>
    </dgm:pt>
    <dgm:pt modelId="{C0DE9582-95E6-466D-9CDA-F88944994340}" type="parTrans" cxnId="{E401BC4D-F94D-4D1E-BAE7-1716C1A1761C}">
      <dgm:prSet/>
      <dgm:spPr/>
      <dgm:t>
        <a:bodyPr/>
        <a:lstStyle/>
        <a:p>
          <a:endParaRPr lang="en-US"/>
        </a:p>
      </dgm:t>
    </dgm:pt>
    <dgm:pt modelId="{8AD643F1-53FD-4767-AE3D-6DBC0C63B957}" type="sibTrans" cxnId="{E401BC4D-F94D-4D1E-BAE7-1716C1A1761C}">
      <dgm:prSet/>
      <dgm:spPr/>
      <dgm:t>
        <a:bodyPr/>
        <a:lstStyle/>
        <a:p>
          <a:endParaRPr lang="en-US"/>
        </a:p>
      </dgm:t>
    </dgm:pt>
    <dgm:pt modelId="{C348FC56-687F-453C-91E3-2175A0C0855A}">
      <dgm:prSet phldrT="[Text]" custT="1"/>
      <dgm:spPr/>
      <dgm:t>
        <a:bodyPr/>
        <a:lstStyle/>
        <a:p>
          <a:r>
            <a:rPr lang="en-US" sz="2400" dirty="0"/>
            <a:t>Your Research</a:t>
          </a:r>
        </a:p>
      </dgm:t>
    </dgm:pt>
    <dgm:pt modelId="{62DF2F3C-C6D1-460F-BA45-7EE60D9BB9E6}" type="parTrans" cxnId="{989BB7B9-52C7-4DEE-AD97-6537318BB20C}">
      <dgm:prSet/>
      <dgm:spPr/>
      <dgm:t>
        <a:bodyPr/>
        <a:lstStyle/>
        <a:p>
          <a:endParaRPr lang="en-US"/>
        </a:p>
      </dgm:t>
    </dgm:pt>
    <dgm:pt modelId="{4251C18D-2953-41C2-A6C5-6CCC03D4FDF7}" type="sibTrans" cxnId="{989BB7B9-52C7-4DEE-AD97-6537318BB20C}">
      <dgm:prSet/>
      <dgm:spPr/>
      <dgm:t>
        <a:bodyPr/>
        <a:lstStyle/>
        <a:p>
          <a:endParaRPr lang="en-US"/>
        </a:p>
      </dgm:t>
    </dgm:pt>
    <dgm:pt modelId="{41769A23-91D1-4334-9684-809BCEA793F6}" type="pres">
      <dgm:prSet presAssocID="{53BF90F0-69AA-48CA-8284-48B8EEC01C2E}" presName="Name0" presStyleCnt="0">
        <dgm:presLayoutVars>
          <dgm:dir/>
          <dgm:animLvl val="lvl"/>
          <dgm:resizeHandles val="exact"/>
        </dgm:presLayoutVars>
      </dgm:prSet>
      <dgm:spPr/>
    </dgm:pt>
    <dgm:pt modelId="{9393D857-DEFD-4819-8751-2F897249A1CE}" type="pres">
      <dgm:prSet presAssocID="{B64CD133-49BE-46E8-860A-125BD7D2F401}" presName="Name8" presStyleCnt="0"/>
      <dgm:spPr/>
    </dgm:pt>
    <dgm:pt modelId="{87CFA37E-F27E-4DCE-A7E8-B755D65DC3FD}" type="pres">
      <dgm:prSet presAssocID="{B64CD133-49BE-46E8-860A-125BD7D2F401}" presName="level" presStyleLbl="node1" presStyleIdx="0" presStyleCnt="3">
        <dgm:presLayoutVars>
          <dgm:chMax val="1"/>
          <dgm:bulletEnabled val="1"/>
        </dgm:presLayoutVars>
      </dgm:prSet>
      <dgm:spPr/>
    </dgm:pt>
    <dgm:pt modelId="{A42CEBCB-C2B4-4764-BEA3-CFA00AD2747A}" type="pres">
      <dgm:prSet presAssocID="{B64CD133-49BE-46E8-860A-125BD7D2F401}" presName="levelTx" presStyleLbl="revTx" presStyleIdx="0" presStyleCnt="0">
        <dgm:presLayoutVars>
          <dgm:chMax val="1"/>
          <dgm:bulletEnabled val="1"/>
        </dgm:presLayoutVars>
      </dgm:prSet>
      <dgm:spPr/>
    </dgm:pt>
    <dgm:pt modelId="{7F22BEDC-F7C9-449E-9BAF-9BCEF44913D3}" type="pres">
      <dgm:prSet presAssocID="{14BA10E3-7844-4893-850F-C23FB5342E90}" presName="Name8" presStyleCnt="0"/>
      <dgm:spPr/>
    </dgm:pt>
    <dgm:pt modelId="{246C8CA9-A75D-4B95-8048-F0BACCE64DEC}" type="pres">
      <dgm:prSet presAssocID="{14BA10E3-7844-4893-850F-C23FB5342E90}" presName="level" presStyleLbl="node1" presStyleIdx="1" presStyleCnt="3">
        <dgm:presLayoutVars>
          <dgm:chMax val="1"/>
          <dgm:bulletEnabled val="1"/>
        </dgm:presLayoutVars>
      </dgm:prSet>
      <dgm:spPr/>
    </dgm:pt>
    <dgm:pt modelId="{A840FC61-9702-4FCE-9B04-B039F2D30247}" type="pres">
      <dgm:prSet presAssocID="{14BA10E3-7844-4893-850F-C23FB5342E90}" presName="levelTx" presStyleLbl="revTx" presStyleIdx="0" presStyleCnt="0">
        <dgm:presLayoutVars>
          <dgm:chMax val="1"/>
          <dgm:bulletEnabled val="1"/>
        </dgm:presLayoutVars>
      </dgm:prSet>
      <dgm:spPr/>
    </dgm:pt>
    <dgm:pt modelId="{F71C8F99-349C-4A1D-AFD0-5620A49787D2}" type="pres">
      <dgm:prSet presAssocID="{C348FC56-687F-453C-91E3-2175A0C0855A}" presName="Name8" presStyleCnt="0"/>
      <dgm:spPr/>
    </dgm:pt>
    <dgm:pt modelId="{3E58FF6F-A268-4126-B2CF-A707D3999911}" type="pres">
      <dgm:prSet presAssocID="{C348FC56-687F-453C-91E3-2175A0C0855A}" presName="level" presStyleLbl="node1" presStyleIdx="2" presStyleCnt="3">
        <dgm:presLayoutVars>
          <dgm:chMax val="1"/>
          <dgm:bulletEnabled val="1"/>
        </dgm:presLayoutVars>
      </dgm:prSet>
      <dgm:spPr/>
    </dgm:pt>
    <dgm:pt modelId="{D04F55EE-7F9B-403D-AC2E-1CFC527DFC55}" type="pres">
      <dgm:prSet presAssocID="{C348FC56-687F-453C-91E3-2175A0C0855A}" presName="levelTx" presStyleLbl="revTx" presStyleIdx="0" presStyleCnt="0">
        <dgm:presLayoutVars>
          <dgm:chMax val="1"/>
          <dgm:bulletEnabled val="1"/>
        </dgm:presLayoutVars>
      </dgm:prSet>
      <dgm:spPr/>
    </dgm:pt>
  </dgm:ptLst>
  <dgm:cxnLst>
    <dgm:cxn modelId="{29F0BBAF-FF63-40EF-9B62-2A520773F485}" type="presOf" srcId="{C348FC56-687F-453C-91E3-2175A0C0855A}" destId="{3E58FF6F-A268-4126-B2CF-A707D3999911}" srcOrd="0" destOrd="0" presId="urn:microsoft.com/office/officeart/2005/8/layout/pyramid3"/>
    <dgm:cxn modelId="{7C4E5BE1-4C71-4473-B36A-4B388E5C77BB}" type="presOf" srcId="{B64CD133-49BE-46E8-860A-125BD7D2F401}" destId="{A42CEBCB-C2B4-4764-BEA3-CFA00AD2747A}" srcOrd="1" destOrd="0" presId="urn:microsoft.com/office/officeart/2005/8/layout/pyramid3"/>
    <dgm:cxn modelId="{46874B88-AD23-444D-A985-8347C91DB329}" type="presOf" srcId="{14BA10E3-7844-4893-850F-C23FB5342E90}" destId="{A840FC61-9702-4FCE-9B04-B039F2D30247}" srcOrd="1" destOrd="0" presId="urn:microsoft.com/office/officeart/2005/8/layout/pyramid3"/>
    <dgm:cxn modelId="{D8B94E54-31C9-4BDC-8E61-2C8A882AED88}" type="presOf" srcId="{C348FC56-687F-453C-91E3-2175A0C0855A}" destId="{D04F55EE-7F9B-403D-AC2E-1CFC527DFC55}" srcOrd="1" destOrd="0" presId="urn:microsoft.com/office/officeart/2005/8/layout/pyramid3"/>
    <dgm:cxn modelId="{87ECA1DA-1CCE-410D-8B84-09F0A08ACB78}" type="presOf" srcId="{14BA10E3-7844-4893-850F-C23FB5342E90}" destId="{246C8CA9-A75D-4B95-8048-F0BACCE64DEC}" srcOrd="0" destOrd="0" presId="urn:microsoft.com/office/officeart/2005/8/layout/pyramid3"/>
    <dgm:cxn modelId="{DF6EA46E-6EC8-4376-857A-E8BAF67FCC34}" srcId="{53BF90F0-69AA-48CA-8284-48B8EEC01C2E}" destId="{B64CD133-49BE-46E8-860A-125BD7D2F401}" srcOrd="0" destOrd="0" parTransId="{C2C04023-CC26-4FC0-A996-674511A6C04F}" sibTransId="{0763D9CD-E93B-4127-9A24-45CC7A0F5202}"/>
    <dgm:cxn modelId="{E401BC4D-F94D-4D1E-BAE7-1716C1A1761C}" srcId="{53BF90F0-69AA-48CA-8284-48B8EEC01C2E}" destId="{14BA10E3-7844-4893-850F-C23FB5342E90}" srcOrd="1" destOrd="0" parTransId="{C0DE9582-95E6-466D-9CDA-F88944994340}" sibTransId="{8AD643F1-53FD-4767-AE3D-6DBC0C63B957}"/>
    <dgm:cxn modelId="{5CAC4F19-DDBA-479E-8C0D-85661612B696}" type="presOf" srcId="{53BF90F0-69AA-48CA-8284-48B8EEC01C2E}" destId="{41769A23-91D1-4334-9684-809BCEA793F6}" srcOrd="0" destOrd="0" presId="urn:microsoft.com/office/officeart/2005/8/layout/pyramid3"/>
    <dgm:cxn modelId="{07F526E0-1675-4358-B009-CCB8D347A716}" type="presOf" srcId="{B64CD133-49BE-46E8-860A-125BD7D2F401}" destId="{87CFA37E-F27E-4DCE-A7E8-B755D65DC3FD}" srcOrd="0" destOrd="0" presId="urn:microsoft.com/office/officeart/2005/8/layout/pyramid3"/>
    <dgm:cxn modelId="{989BB7B9-52C7-4DEE-AD97-6537318BB20C}" srcId="{53BF90F0-69AA-48CA-8284-48B8EEC01C2E}" destId="{C348FC56-687F-453C-91E3-2175A0C0855A}" srcOrd="2" destOrd="0" parTransId="{62DF2F3C-C6D1-460F-BA45-7EE60D9BB9E6}" sibTransId="{4251C18D-2953-41C2-A6C5-6CCC03D4FDF7}"/>
    <dgm:cxn modelId="{654FAE26-B1E9-415D-9922-04700030C48F}" type="presParOf" srcId="{41769A23-91D1-4334-9684-809BCEA793F6}" destId="{9393D857-DEFD-4819-8751-2F897249A1CE}" srcOrd="0" destOrd="0" presId="urn:microsoft.com/office/officeart/2005/8/layout/pyramid3"/>
    <dgm:cxn modelId="{25171E02-CB2A-4FBF-BCC7-B7F32EE58C5A}" type="presParOf" srcId="{9393D857-DEFD-4819-8751-2F897249A1CE}" destId="{87CFA37E-F27E-4DCE-A7E8-B755D65DC3FD}" srcOrd="0" destOrd="0" presId="urn:microsoft.com/office/officeart/2005/8/layout/pyramid3"/>
    <dgm:cxn modelId="{74D1B5C5-C10D-4DD4-A17D-17183CDF287F}" type="presParOf" srcId="{9393D857-DEFD-4819-8751-2F897249A1CE}" destId="{A42CEBCB-C2B4-4764-BEA3-CFA00AD2747A}" srcOrd="1" destOrd="0" presId="urn:microsoft.com/office/officeart/2005/8/layout/pyramid3"/>
    <dgm:cxn modelId="{E6C34B36-C9D8-4BBD-9086-102C87F7A01F}" type="presParOf" srcId="{41769A23-91D1-4334-9684-809BCEA793F6}" destId="{7F22BEDC-F7C9-449E-9BAF-9BCEF44913D3}" srcOrd="1" destOrd="0" presId="urn:microsoft.com/office/officeart/2005/8/layout/pyramid3"/>
    <dgm:cxn modelId="{EFF19025-1937-4D90-94FD-7959499B04B7}" type="presParOf" srcId="{7F22BEDC-F7C9-449E-9BAF-9BCEF44913D3}" destId="{246C8CA9-A75D-4B95-8048-F0BACCE64DEC}" srcOrd="0" destOrd="0" presId="urn:microsoft.com/office/officeart/2005/8/layout/pyramid3"/>
    <dgm:cxn modelId="{B9229663-85B9-4A01-AAFE-7062DDC55C51}" type="presParOf" srcId="{7F22BEDC-F7C9-449E-9BAF-9BCEF44913D3}" destId="{A840FC61-9702-4FCE-9B04-B039F2D30247}" srcOrd="1" destOrd="0" presId="urn:microsoft.com/office/officeart/2005/8/layout/pyramid3"/>
    <dgm:cxn modelId="{865E3FC0-F5A6-4704-90DC-553ED663931E}" type="presParOf" srcId="{41769A23-91D1-4334-9684-809BCEA793F6}" destId="{F71C8F99-349C-4A1D-AFD0-5620A49787D2}" srcOrd="2" destOrd="0" presId="urn:microsoft.com/office/officeart/2005/8/layout/pyramid3"/>
    <dgm:cxn modelId="{0F2BB754-368E-49AC-A654-8011E39FA3B6}" type="presParOf" srcId="{F71C8F99-349C-4A1D-AFD0-5620A49787D2}" destId="{3E58FF6F-A268-4126-B2CF-A707D3999911}" srcOrd="0" destOrd="0" presId="urn:microsoft.com/office/officeart/2005/8/layout/pyramid3"/>
    <dgm:cxn modelId="{B9FCCC34-E6F6-4CB3-B75B-930F49165C94}" type="presParOf" srcId="{F71C8F99-349C-4A1D-AFD0-5620A49787D2}" destId="{D04F55EE-7F9B-403D-AC2E-1CFC527DFC55}"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399993F-E812-4FB0-A350-14134D710970}" type="doc">
      <dgm:prSet loTypeId="urn:microsoft.com/office/officeart/2005/8/layout/pyramid1" loCatId="pyramid" qsTypeId="urn:microsoft.com/office/officeart/2005/8/quickstyle/simple1" qsCatId="simple" csTypeId="urn:microsoft.com/office/officeart/2005/8/colors/accent4_3" csCatId="accent4" phldr="1"/>
      <dgm:spPr/>
    </dgm:pt>
    <dgm:pt modelId="{64966F57-A161-4F75-A10C-23C79E0DDA76}">
      <dgm:prSet phldrT="[Text]"/>
      <dgm:spPr/>
      <dgm:t>
        <a:bodyPr/>
        <a:lstStyle/>
        <a:p>
          <a:r>
            <a:rPr lang="en-US" dirty="0"/>
            <a:t>What was done and found?</a:t>
          </a:r>
        </a:p>
      </dgm:t>
    </dgm:pt>
    <dgm:pt modelId="{716522A6-E988-4513-954D-CB421CBCF337}" type="parTrans" cxnId="{2BAD8B53-A4DA-4F13-A50F-79C354832723}">
      <dgm:prSet/>
      <dgm:spPr/>
      <dgm:t>
        <a:bodyPr/>
        <a:lstStyle/>
        <a:p>
          <a:endParaRPr lang="en-US"/>
        </a:p>
      </dgm:t>
    </dgm:pt>
    <dgm:pt modelId="{B81F228F-784A-4A23-80E1-12453D514A1A}" type="sibTrans" cxnId="{2BAD8B53-A4DA-4F13-A50F-79C354832723}">
      <dgm:prSet/>
      <dgm:spPr/>
      <dgm:t>
        <a:bodyPr/>
        <a:lstStyle/>
        <a:p>
          <a:endParaRPr lang="en-US"/>
        </a:p>
      </dgm:t>
    </dgm:pt>
    <dgm:pt modelId="{97011F07-EA8A-4140-81D2-0B741AAE15E3}">
      <dgm:prSet phldrT="[Text]"/>
      <dgm:spPr/>
      <dgm:t>
        <a:bodyPr/>
        <a:lstStyle/>
        <a:p>
          <a:r>
            <a:rPr lang="en-US" dirty="0"/>
            <a:t>Take-home message</a:t>
          </a:r>
        </a:p>
      </dgm:t>
    </dgm:pt>
    <dgm:pt modelId="{E6A922B1-B2E0-4CC4-8F64-C9B91DE10F1C}" type="parTrans" cxnId="{7A78E5D9-592A-456B-A079-5BB1168A9A4B}">
      <dgm:prSet/>
      <dgm:spPr/>
      <dgm:t>
        <a:bodyPr/>
        <a:lstStyle/>
        <a:p>
          <a:endParaRPr lang="en-US"/>
        </a:p>
      </dgm:t>
    </dgm:pt>
    <dgm:pt modelId="{04EAFB25-9845-4224-827C-FFB240EBC428}" type="sibTrans" cxnId="{7A78E5D9-592A-456B-A079-5BB1168A9A4B}">
      <dgm:prSet/>
      <dgm:spPr/>
      <dgm:t>
        <a:bodyPr/>
        <a:lstStyle/>
        <a:p>
          <a:endParaRPr lang="en-US"/>
        </a:p>
      </dgm:t>
    </dgm:pt>
    <dgm:pt modelId="{A5953E81-9144-4721-8EFF-FC933A9F6F5F}">
      <dgm:prSet phldrT="[Text]"/>
      <dgm:spPr/>
      <dgm:t>
        <a:bodyPr/>
        <a:lstStyle/>
        <a:p>
          <a:r>
            <a:rPr lang="en-US" dirty="0"/>
            <a:t>Discussion (future direction, implications)</a:t>
          </a:r>
        </a:p>
      </dgm:t>
    </dgm:pt>
    <dgm:pt modelId="{0039AFE3-E8E6-4005-B82F-81D964F1005A}" type="parTrans" cxnId="{436ED096-3591-41CC-B9FB-3FD97D771AFF}">
      <dgm:prSet/>
      <dgm:spPr/>
      <dgm:t>
        <a:bodyPr/>
        <a:lstStyle/>
        <a:p>
          <a:endParaRPr lang="en-US"/>
        </a:p>
      </dgm:t>
    </dgm:pt>
    <dgm:pt modelId="{49F32F6F-D667-4401-9F3C-341C7E16CC77}" type="sibTrans" cxnId="{436ED096-3591-41CC-B9FB-3FD97D771AFF}">
      <dgm:prSet/>
      <dgm:spPr/>
      <dgm:t>
        <a:bodyPr/>
        <a:lstStyle/>
        <a:p>
          <a:endParaRPr lang="en-US"/>
        </a:p>
      </dgm:t>
    </dgm:pt>
    <dgm:pt modelId="{F11C3C4B-EA9A-4235-8CBB-94397C184382}" type="pres">
      <dgm:prSet presAssocID="{5399993F-E812-4FB0-A350-14134D710970}" presName="Name0" presStyleCnt="0">
        <dgm:presLayoutVars>
          <dgm:dir/>
          <dgm:animLvl val="lvl"/>
          <dgm:resizeHandles val="exact"/>
        </dgm:presLayoutVars>
      </dgm:prSet>
      <dgm:spPr/>
    </dgm:pt>
    <dgm:pt modelId="{29AD18CF-F6E4-4B37-9770-7D1D2AE18B32}" type="pres">
      <dgm:prSet presAssocID="{64966F57-A161-4F75-A10C-23C79E0DDA76}" presName="Name8" presStyleCnt="0"/>
      <dgm:spPr/>
    </dgm:pt>
    <dgm:pt modelId="{225AA63D-1B90-4FC2-9F0A-207BE8AA49E5}" type="pres">
      <dgm:prSet presAssocID="{64966F57-A161-4F75-A10C-23C79E0DDA76}" presName="level" presStyleLbl="node1" presStyleIdx="0" presStyleCnt="3">
        <dgm:presLayoutVars>
          <dgm:chMax val="1"/>
          <dgm:bulletEnabled val="1"/>
        </dgm:presLayoutVars>
      </dgm:prSet>
      <dgm:spPr/>
    </dgm:pt>
    <dgm:pt modelId="{9B1F9374-743B-4377-AFA5-B7DEAE54B614}" type="pres">
      <dgm:prSet presAssocID="{64966F57-A161-4F75-A10C-23C79E0DDA76}" presName="levelTx" presStyleLbl="revTx" presStyleIdx="0" presStyleCnt="0">
        <dgm:presLayoutVars>
          <dgm:chMax val="1"/>
          <dgm:bulletEnabled val="1"/>
        </dgm:presLayoutVars>
      </dgm:prSet>
      <dgm:spPr/>
    </dgm:pt>
    <dgm:pt modelId="{5C9416FE-86E2-4CD9-AB3B-71E12D0B1F9E}" type="pres">
      <dgm:prSet presAssocID="{97011F07-EA8A-4140-81D2-0B741AAE15E3}" presName="Name8" presStyleCnt="0"/>
      <dgm:spPr/>
    </dgm:pt>
    <dgm:pt modelId="{E8EB3CA7-0BC2-4450-ADC8-79C1ACA8456D}" type="pres">
      <dgm:prSet presAssocID="{97011F07-EA8A-4140-81D2-0B741AAE15E3}" presName="level" presStyleLbl="node1" presStyleIdx="1" presStyleCnt="3">
        <dgm:presLayoutVars>
          <dgm:chMax val="1"/>
          <dgm:bulletEnabled val="1"/>
        </dgm:presLayoutVars>
      </dgm:prSet>
      <dgm:spPr/>
    </dgm:pt>
    <dgm:pt modelId="{965D64B1-98F2-4E7E-ABB6-9B559C6385F1}" type="pres">
      <dgm:prSet presAssocID="{97011F07-EA8A-4140-81D2-0B741AAE15E3}" presName="levelTx" presStyleLbl="revTx" presStyleIdx="0" presStyleCnt="0">
        <dgm:presLayoutVars>
          <dgm:chMax val="1"/>
          <dgm:bulletEnabled val="1"/>
        </dgm:presLayoutVars>
      </dgm:prSet>
      <dgm:spPr/>
    </dgm:pt>
    <dgm:pt modelId="{8DF496EF-E698-4A2D-9CE0-2A59D9F18B5B}" type="pres">
      <dgm:prSet presAssocID="{A5953E81-9144-4721-8EFF-FC933A9F6F5F}" presName="Name8" presStyleCnt="0"/>
      <dgm:spPr/>
    </dgm:pt>
    <dgm:pt modelId="{799AC867-5496-482B-BA16-4C40FF802B25}" type="pres">
      <dgm:prSet presAssocID="{A5953E81-9144-4721-8EFF-FC933A9F6F5F}" presName="level" presStyleLbl="node1" presStyleIdx="2" presStyleCnt="3">
        <dgm:presLayoutVars>
          <dgm:chMax val="1"/>
          <dgm:bulletEnabled val="1"/>
        </dgm:presLayoutVars>
      </dgm:prSet>
      <dgm:spPr/>
    </dgm:pt>
    <dgm:pt modelId="{1F15F5C1-F183-469C-86CB-B6018AC696FB}" type="pres">
      <dgm:prSet presAssocID="{A5953E81-9144-4721-8EFF-FC933A9F6F5F}" presName="levelTx" presStyleLbl="revTx" presStyleIdx="0" presStyleCnt="0">
        <dgm:presLayoutVars>
          <dgm:chMax val="1"/>
          <dgm:bulletEnabled val="1"/>
        </dgm:presLayoutVars>
      </dgm:prSet>
      <dgm:spPr/>
    </dgm:pt>
  </dgm:ptLst>
  <dgm:cxnLst>
    <dgm:cxn modelId="{453FF992-D7D6-4E75-A714-EE18E80E73F3}" type="presOf" srcId="{A5953E81-9144-4721-8EFF-FC933A9F6F5F}" destId="{799AC867-5496-482B-BA16-4C40FF802B25}" srcOrd="0" destOrd="0" presId="urn:microsoft.com/office/officeart/2005/8/layout/pyramid1"/>
    <dgm:cxn modelId="{03CEE226-0277-4A0C-AE90-ABA0800598E3}" type="presOf" srcId="{A5953E81-9144-4721-8EFF-FC933A9F6F5F}" destId="{1F15F5C1-F183-469C-86CB-B6018AC696FB}" srcOrd="1" destOrd="0" presId="urn:microsoft.com/office/officeart/2005/8/layout/pyramid1"/>
    <dgm:cxn modelId="{EBC6A99D-2E98-405C-ACE0-413615980A97}" type="presOf" srcId="{5399993F-E812-4FB0-A350-14134D710970}" destId="{F11C3C4B-EA9A-4235-8CBB-94397C184382}" srcOrd="0" destOrd="0" presId="urn:microsoft.com/office/officeart/2005/8/layout/pyramid1"/>
    <dgm:cxn modelId="{436ED096-3591-41CC-B9FB-3FD97D771AFF}" srcId="{5399993F-E812-4FB0-A350-14134D710970}" destId="{A5953E81-9144-4721-8EFF-FC933A9F6F5F}" srcOrd="2" destOrd="0" parTransId="{0039AFE3-E8E6-4005-B82F-81D964F1005A}" sibTransId="{49F32F6F-D667-4401-9F3C-341C7E16CC77}"/>
    <dgm:cxn modelId="{2E8F9B26-6961-4957-A8FA-6C04FF00FB74}" type="presOf" srcId="{64966F57-A161-4F75-A10C-23C79E0DDA76}" destId="{225AA63D-1B90-4FC2-9F0A-207BE8AA49E5}" srcOrd="0" destOrd="0" presId="urn:microsoft.com/office/officeart/2005/8/layout/pyramid1"/>
    <dgm:cxn modelId="{7A78E5D9-592A-456B-A079-5BB1168A9A4B}" srcId="{5399993F-E812-4FB0-A350-14134D710970}" destId="{97011F07-EA8A-4140-81D2-0B741AAE15E3}" srcOrd="1" destOrd="0" parTransId="{E6A922B1-B2E0-4CC4-8F64-C9B91DE10F1C}" sibTransId="{04EAFB25-9845-4224-827C-FFB240EBC428}"/>
    <dgm:cxn modelId="{658964B1-3106-4909-A9ED-106EF48A6E1E}" type="presOf" srcId="{64966F57-A161-4F75-A10C-23C79E0DDA76}" destId="{9B1F9374-743B-4377-AFA5-B7DEAE54B614}" srcOrd="1" destOrd="0" presId="urn:microsoft.com/office/officeart/2005/8/layout/pyramid1"/>
    <dgm:cxn modelId="{2BAD8B53-A4DA-4F13-A50F-79C354832723}" srcId="{5399993F-E812-4FB0-A350-14134D710970}" destId="{64966F57-A161-4F75-A10C-23C79E0DDA76}" srcOrd="0" destOrd="0" parTransId="{716522A6-E988-4513-954D-CB421CBCF337}" sibTransId="{B81F228F-784A-4A23-80E1-12453D514A1A}"/>
    <dgm:cxn modelId="{C0C40993-8814-4AE2-A677-F08B2C6D709F}" type="presOf" srcId="{97011F07-EA8A-4140-81D2-0B741AAE15E3}" destId="{965D64B1-98F2-4E7E-ABB6-9B559C6385F1}" srcOrd="1" destOrd="0" presId="urn:microsoft.com/office/officeart/2005/8/layout/pyramid1"/>
    <dgm:cxn modelId="{F494915A-57E7-411A-8DFB-7809CA82B9D3}" type="presOf" srcId="{97011F07-EA8A-4140-81D2-0B741AAE15E3}" destId="{E8EB3CA7-0BC2-4450-ADC8-79C1ACA8456D}" srcOrd="0" destOrd="0" presId="urn:microsoft.com/office/officeart/2005/8/layout/pyramid1"/>
    <dgm:cxn modelId="{8E846EC3-B161-4C10-A599-542BB1E8847D}" type="presParOf" srcId="{F11C3C4B-EA9A-4235-8CBB-94397C184382}" destId="{29AD18CF-F6E4-4B37-9770-7D1D2AE18B32}" srcOrd="0" destOrd="0" presId="urn:microsoft.com/office/officeart/2005/8/layout/pyramid1"/>
    <dgm:cxn modelId="{6284F4E0-F62B-413A-B438-AE313B5517FF}" type="presParOf" srcId="{29AD18CF-F6E4-4B37-9770-7D1D2AE18B32}" destId="{225AA63D-1B90-4FC2-9F0A-207BE8AA49E5}" srcOrd="0" destOrd="0" presId="urn:microsoft.com/office/officeart/2005/8/layout/pyramid1"/>
    <dgm:cxn modelId="{634B1113-8EAB-4126-947B-72234FECC815}" type="presParOf" srcId="{29AD18CF-F6E4-4B37-9770-7D1D2AE18B32}" destId="{9B1F9374-743B-4377-AFA5-B7DEAE54B614}" srcOrd="1" destOrd="0" presId="urn:microsoft.com/office/officeart/2005/8/layout/pyramid1"/>
    <dgm:cxn modelId="{4AE8F2C8-5F10-4B5A-B4C2-1849FB6E3D50}" type="presParOf" srcId="{F11C3C4B-EA9A-4235-8CBB-94397C184382}" destId="{5C9416FE-86E2-4CD9-AB3B-71E12D0B1F9E}" srcOrd="1" destOrd="0" presId="urn:microsoft.com/office/officeart/2005/8/layout/pyramid1"/>
    <dgm:cxn modelId="{0E18C5E4-F080-41D9-96FA-A2B21DE1CFDE}" type="presParOf" srcId="{5C9416FE-86E2-4CD9-AB3B-71E12D0B1F9E}" destId="{E8EB3CA7-0BC2-4450-ADC8-79C1ACA8456D}" srcOrd="0" destOrd="0" presId="urn:microsoft.com/office/officeart/2005/8/layout/pyramid1"/>
    <dgm:cxn modelId="{59C19E64-DAB7-4ECD-BF20-6D38D574D601}" type="presParOf" srcId="{5C9416FE-86E2-4CD9-AB3B-71E12D0B1F9E}" destId="{965D64B1-98F2-4E7E-ABB6-9B559C6385F1}" srcOrd="1" destOrd="0" presId="urn:microsoft.com/office/officeart/2005/8/layout/pyramid1"/>
    <dgm:cxn modelId="{7154C7EE-F7D5-46FC-B718-644072A07F46}" type="presParOf" srcId="{F11C3C4B-EA9A-4235-8CBB-94397C184382}" destId="{8DF496EF-E698-4A2D-9CE0-2A59D9F18B5B}" srcOrd="2" destOrd="0" presId="urn:microsoft.com/office/officeart/2005/8/layout/pyramid1"/>
    <dgm:cxn modelId="{270016F2-61F4-4F58-B0F4-D3A8AE60039F}" type="presParOf" srcId="{8DF496EF-E698-4A2D-9CE0-2A59D9F18B5B}" destId="{799AC867-5496-482B-BA16-4C40FF802B25}" srcOrd="0" destOrd="0" presId="urn:microsoft.com/office/officeart/2005/8/layout/pyramid1"/>
    <dgm:cxn modelId="{2445871A-D734-4008-8FE4-79FE4C4F8E3D}" type="presParOf" srcId="{8DF496EF-E698-4A2D-9CE0-2A59D9F18B5B}" destId="{1F15F5C1-F183-469C-86CB-B6018AC696FB}"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399993F-E812-4FB0-A350-14134D710970}" type="doc">
      <dgm:prSet loTypeId="urn:microsoft.com/office/officeart/2005/8/layout/pyramid1" loCatId="pyramid" qsTypeId="urn:microsoft.com/office/officeart/2005/8/quickstyle/simple1" qsCatId="simple" csTypeId="urn:microsoft.com/office/officeart/2005/8/colors/accent4_3" csCatId="accent4" phldr="1"/>
      <dgm:spPr/>
    </dgm:pt>
    <dgm:pt modelId="{64966F57-A161-4F75-A10C-23C79E0DDA76}">
      <dgm:prSet phldrT="[Text]"/>
      <dgm:spPr/>
      <dgm:t>
        <a:bodyPr/>
        <a:lstStyle/>
        <a:p>
          <a:r>
            <a:rPr lang="en-US" dirty="0">
              <a:solidFill>
                <a:schemeClr val="bg1">
                  <a:lumMod val="50000"/>
                </a:schemeClr>
              </a:solidFill>
            </a:rPr>
            <a:t>What was done and found?</a:t>
          </a:r>
        </a:p>
      </dgm:t>
    </dgm:pt>
    <dgm:pt modelId="{716522A6-E988-4513-954D-CB421CBCF337}" type="parTrans" cxnId="{2BAD8B53-A4DA-4F13-A50F-79C354832723}">
      <dgm:prSet/>
      <dgm:spPr/>
      <dgm:t>
        <a:bodyPr/>
        <a:lstStyle/>
        <a:p>
          <a:endParaRPr lang="en-US"/>
        </a:p>
      </dgm:t>
    </dgm:pt>
    <dgm:pt modelId="{B81F228F-784A-4A23-80E1-12453D514A1A}" type="sibTrans" cxnId="{2BAD8B53-A4DA-4F13-A50F-79C354832723}">
      <dgm:prSet/>
      <dgm:spPr/>
      <dgm:t>
        <a:bodyPr/>
        <a:lstStyle/>
        <a:p>
          <a:endParaRPr lang="en-US"/>
        </a:p>
      </dgm:t>
    </dgm:pt>
    <dgm:pt modelId="{97011F07-EA8A-4140-81D2-0B741AAE15E3}">
      <dgm:prSet phldrT="[Text]"/>
      <dgm:spPr/>
      <dgm:t>
        <a:bodyPr/>
        <a:lstStyle/>
        <a:p>
          <a:r>
            <a:rPr lang="en-US" dirty="0">
              <a:solidFill>
                <a:schemeClr val="tx1"/>
              </a:solidFill>
            </a:rPr>
            <a:t>Take-home message</a:t>
          </a:r>
        </a:p>
      </dgm:t>
    </dgm:pt>
    <dgm:pt modelId="{E6A922B1-B2E0-4CC4-8F64-C9B91DE10F1C}" type="parTrans" cxnId="{7A78E5D9-592A-456B-A079-5BB1168A9A4B}">
      <dgm:prSet/>
      <dgm:spPr/>
      <dgm:t>
        <a:bodyPr/>
        <a:lstStyle/>
        <a:p>
          <a:endParaRPr lang="en-US"/>
        </a:p>
      </dgm:t>
    </dgm:pt>
    <dgm:pt modelId="{04EAFB25-9845-4224-827C-FFB240EBC428}" type="sibTrans" cxnId="{7A78E5D9-592A-456B-A079-5BB1168A9A4B}">
      <dgm:prSet/>
      <dgm:spPr/>
      <dgm:t>
        <a:bodyPr/>
        <a:lstStyle/>
        <a:p>
          <a:endParaRPr lang="en-US"/>
        </a:p>
      </dgm:t>
    </dgm:pt>
    <dgm:pt modelId="{A5953E81-9144-4721-8EFF-FC933A9F6F5F}">
      <dgm:prSet phldrT="[Text]"/>
      <dgm:spPr/>
      <dgm:t>
        <a:bodyPr/>
        <a:lstStyle/>
        <a:p>
          <a:r>
            <a:rPr lang="en-US" dirty="0">
              <a:solidFill>
                <a:schemeClr val="tx1"/>
              </a:solidFill>
            </a:rPr>
            <a:t>Discussion (future direction, implications)</a:t>
          </a:r>
        </a:p>
      </dgm:t>
    </dgm:pt>
    <dgm:pt modelId="{0039AFE3-E8E6-4005-B82F-81D964F1005A}" type="parTrans" cxnId="{436ED096-3591-41CC-B9FB-3FD97D771AFF}">
      <dgm:prSet/>
      <dgm:spPr/>
      <dgm:t>
        <a:bodyPr/>
        <a:lstStyle/>
        <a:p>
          <a:endParaRPr lang="en-US"/>
        </a:p>
      </dgm:t>
    </dgm:pt>
    <dgm:pt modelId="{49F32F6F-D667-4401-9F3C-341C7E16CC77}" type="sibTrans" cxnId="{436ED096-3591-41CC-B9FB-3FD97D771AFF}">
      <dgm:prSet/>
      <dgm:spPr/>
      <dgm:t>
        <a:bodyPr/>
        <a:lstStyle/>
        <a:p>
          <a:endParaRPr lang="en-US"/>
        </a:p>
      </dgm:t>
    </dgm:pt>
    <dgm:pt modelId="{F11C3C4B-EA9A-4235-8CBB-94397C184382}" type="pres">
      <dgm:prSet presAssocID="{5399993F-E812-4FB0-A350-14134D710970}" presName="Name0" presStyleCnt="0">
        <dgm:presLayoutVars>
          <dgm:dir/>
          <dgm:animLvl val="lvl"/>
          <dgm:resizeHandles val="exact"/>
        </dgm:presLayoutVars>
      </dgm:prSet>
      <dgm:spPr/>
    </dgm:pt>
    <dgm:pt modelId="{29AD18CF-F6E4-4B37-9770-7D1D2AE18B32}" type="pres">
      <dgm:prSet presAssocID="{64966F57-A161-4F75-A10C-23C79E0DDA76}" presName="Name8" presStyleCnt="0"/>
      <dgm:spPr/>
    </dgm:pt>
    <dgm:pt modelId="{225AA63D-1B90-4FC2-9F0A-207BE8AA49E5}" type="pres">
      <dgm:prSet presAssocID="{64966F57-A161-4F75-A10C-23C79E0DDA76}" presName="level" presStyleLbl="node1" presStyleIdx="0" presStyleCnt="3">
        <dgm:presLayoutVars>
          <dgm:chMax val="1"/>
          <dgm:bulletEnabled val="1"/>
        </dgm:presLayoutVars>
      </dgm:prSet>
      <dgm:spPr/>
    </dgm:pt>
    <dgm:pt modelId="{9B1F9374-743B-4377-AFA5-B7DEAE54B614}" type="pres">
      <dgm:prSet presAssocID="{64966F57-A161-4F75-A10C-23C79E0DDA76}" presName="levelTx" presStyleLbl="revTx" presStyleIdx="0" presStyleCnt="0">
        <dgm:presLayoutVars>
          <dgm:chMax val="1"/>
          <dgm:bulletEnabled val="1"/>
        </dgm:presLayoutVars>
      </dgm:prSet>
      <dgm:spPr/>
    </dgm:pt>
    <dgm:pt modelId="{5C9416FE-86E2-4CD9-AB3B-71E12D0B1F9E}" type="pres">
      <dgm:prSet presAssocID="{97011F07-EA8A-4140-81D2-0B741AAE15E3}" presName="Name8" presStyleCnt="0"/>
      <dgm:spPr/>
    </dgm:pt>
    <dgm:pt modelId="{E8EB3CA7-0BC2-4450-ADC8-79C1ACA8456D}" type="pres">
      <dgm:prSet presAssocID="{97011F07-EA8A-4140-81D2-0B741AAE15E3}" presName="level" presStyleLbl="node1" presStyleIdx="1" presStyleCnt="3">
        <dgm:presLayoutVars>
          <dgm:chMax val="1"/>
          <dgm:bulletEnabled val="1"/>
        </dgm:presLayoutVars>
      </dgm:prSet>
      <dgm:spPr/>
    </dgm:pt>
    <dgm:pt modelId="{965D64B1-98F2-4E7E-ABB6-9B559C6385F1}" type="pres">
      <dgm:prSet presAssocID="{97011F07-EA8A-4140-81D2-0B741AAE15E3}" presName="levelTx" presStyleLbl="revTx" presStyleIdx="0" presStyleCnt="0">
        <dgm:presLayoutVars>
          <dgm:chMax val="1"/>
          <dgm:bulletEnabled val="1"/>
        </dgm:presLayoutVars>
      </dgm:prSet>
      <dgm:spPr/>
    </dgm:pt>
    <dgm:pt modelId="{8DF496EF-E698-4A2D-9CE0-2A59D9F18B5B}" type="pres">
      <dgm:prSet presAssocID="{A5953E81-9144-4721-8EFF-FC933A9F6F5F}" presName="Name8" presStyleCnt="0"/>
      <dgm:spPr/>
    </dgm:pt>
    <dgm:pt modelId="{799AC867-5496-482B-BA16-4C40FF802B25}" type="pres">
      <dgm:prSet presAssocID="{A5953E81-9144-4721-8EFF-FC933A9F6F5F}" presName="level" presStyleLbl="node1" presStyleIdx="2" presStyleCnt="3">
        <dgm:presLayoutVars>
          <dgm:chMax val="1"/>
          <dgm:bulletEnabled val="1"/>
        </dgm:presLayoutVars>
      </dgm:prSet>
      <dgm:spPr/>
    </dgm:pt>
    <dgm:pt modelId="{1F15F5C1-F183-469C-86CB-B6018AC696FB}" type="pres">
      <dgm:prSet presAssocID="{A5953E81-9144-4721-8EFF-FC933A9F6F5F}" presName="levelTx" presStyleLbl="revTx" presStyleIdx="0" presStyleCnt="0">
        <dgm:presLayoutVars>
          <dgm:chMax val="1"/>
          <dgm:bulletEnabled val="1"/>
        </dgm:presLayoutVars>
      </dgm:prSet>
      <dgm:spPr/>
    </dgm:pt>
  </dgm:ptLst>
  <dgm:cxnLst>
    <dgm:cxn modelId="{F22C7ECE-05F0-49B1-9B0A-279873C5F942}" type="presOf" srcId="{A5953E81-9144-4721-8EFF-FC933A9F6F5F}" destId="{1F15F5C1-F183-469C-86CB-B6018AC696FB}" srcOrd="1" destOrd="0" presId="urn:microsoft.com/office/officeart/2005/8/layout/pyramid1"/>
    <dgm:cxn modelId="{C2568E4F-F984-4EEF-B574-BD84B593A81B}" type="presOf" srcId="{97011F07-EA8A-4140-81D2-0B741AAE15E3}" destId="{965D64B1-98F2-4E7E-ABB6-9B559C6385F1}" srcOrd="1" destOrd="0" presId="urn:microsoft.com/office/officeart/2005/8/layout/pyramid1"/>
    <dgm:cxn modelId="{1962877F-2729-4FF1-A9EE-A668F0639187}" type="presOf" srcId="{5399993F-E812-4FB0-A350-14134D710970}" destId="{F11C3C4B-EA9A-4235-8CBB-94397C184382}" srcOrd="0" destOrd="0" presId="urn:microsoft.com/office/officeart/2005/8/layout/pyramid1"/>
    <dgm:cxn modelId="{4954FE4C-1444-4CAC-BB71-EEFD835D8D23}" type="presOf" srcId="{64966F57-A161-4F75-A10C-23C79E0DDA76}" destId="{9B1F9374-743B-4377-AFA5-B7DEAE54B614}" srcOrd="1" destOrd="0" presId="urn:microsoft.com/office/officeart/2005/8/layout/pyramid1"/>
    <dgm:cxn modelId="{90F989E0-0DFA-47C7-BA28-23840023AB04}" type="presOf" srcId="{97011F07-EA8A-4140-81D2-0B741AAE15E3}" destId="{E8EB3CA7-0BC2-4450-ADC8-79C1ACA8456D}" srcOrd="0" destOrd="0" presId="urn:microsoft.com/office/officeart/2005/8/layout/pyramid1"/>
    <dgm:cxn modelId="{1638E2C6-BDDB-4F28-8ACF-BA7732879C32}" type="presOf" srcId="{64966F57-A161-4F75-A10C-23C79E0DDA76}" destId="{225AA63D-1B90-4FC2-9F0A-207BE8AA49E5}" srcOrd="0" destOrd="0" presId="urn:microsoft.com/office/officeart/2005/8/layout/pyramid1"/>
    <dgm:cxn modelId="{6A5287FE-693B-4AE0-B0C6-147AE1C661C5}" type="presOf" srcId="{A5953E81-9144-4721-8EFF-FC933A9F6F5F}" destId="{799AC867-5496-482B-BA16-4C40FF802B25}" srcOrd="0" destOrd="0" presId="urn:microsoft.com/office/officeart/2005/8/layout/pyramid1"/>
    <dgm:cxn modelId="{2BAD8B53-A4DA-4F13-A50F-79C354832723}" srcId="{5399993F-E812-4FB0-A350-14134D710970}" destId="{64966F57-A161-4F75-A10C-23C79E0DDA76}" srcOrd="0" destOrd="0" parTransId="{716522A6-E988-4513-954D-CB421CBCF337}" sibTransId="{B81F228F-784A-4A23-80E1-12453D514A1A}"/>
    <dgm:cxn modelId="{436ED096-3591-41CC-B9FB-3FD97D771AFF}" srcId="{5399993F-E812-4FB0-A350-14134D710970}" destId="{A5953E81-9144-4721-8EFF-FC933A9F6F5F}" srcOrd="2" destOrd="0" parTransId="{0039AFE3-E8E6-4005-B82F-81D964F1005A}" sibTransId="{49F32F6F-D667-4401-9F3C-341C7E16CC77}"/>
    <dgm:cxn modelId="{7A78E5D9-592A-456B-A079-5BB1168A9A4B}" srcId="{5399993F-E812-4FB0-A350-14134D710970}" destId="{97011F07-EA8A-4140-81D2-0B741AAE15E3}" srcOrd="1" destOrd="0" parTransId="{E6A922B1-B2E0-4CC4-8F64-C9B91DE10F1C}" sibTransId="{04EAFB25-9845-4224-827C-FFB240EBC428}"/>
    <dgm:cxn modelId="{F58EEF28-942B-4A0F-8315-674A639830F8}" type="presParOf" srcId="{F11C3C4B-EA9A-4235-8CBB-94397C184382}" destId="{29AD18CF-F6E4-4B37-9770-7D1D2AE18B32}" srcOrd="0" destOrd="0" presId="urn:microsoft.com/office/officeart/2005/8/layout/pyramid1"/>
    <dgm:cxn modelId="{C1631737-DAF6-4C65-B693-005796284AA6}" type="presParOf" srcId="{29AD18CF-F6E4-4B37-9770-7D1D2AE18B32}" destId="{225AA63D-1B90-4FC2-9F0A-207BE8AA49E5}" srcOrd="0" destOrd="0" presId="urn:microsoft.com/office/officeart/2005/8/layout/pyramid1"/>
    <dgm:cxn modelId="{BE0B657F-54D3-4BA2-B230-F056D7BCF410}" type="presParOf" srcId="{29AD18CF-F6E4-4B37-9770-7D1D2AE18B32}" destId="{9B1F9374-743B-4377-AFA5-B7DEAE54B614}" srcOrd="1" destOrd="0" presId="urn:microsoft.com/office/officeart/2005/8/layout/pyramid1"/>
    <dgm:cxn modelId="{F74B0C47-3CED-418F-9F79-E47C1C8910A6}" type="presParOf" srcId="{F11C3C4B-EA9A-4235-8CBB-94397C184382}" destId="{5C9416FE-86E2-4CD9-AB3B-71E12D0B1F9E}" srcOrd="1" destOrd="0" presId="urn:microsoft.com/office/officeart/2005/8/layout/pyramid1"/>
    <dgm:cxn modelId="{C29E2ACD-D4EF-488E-BA50-B31223EC1416}" type="presParOf" srcId="{5C9416FE-86E2-4CD9-AB3B-71E12D0B1F9E}" destId="{E8EB3CA7-0BC2-4450-ADC8-79C1ACA8456D}" srcOrd="0" destOrd="0" presId="urn:microsoft.com/office/officeart/2005/8/layout/pyramid1"/>
    <dgm:cxn modelId="{DE959996-3361-4B56-9FB6-E8C56ADA3D6E}" type="presParOf" srcId="{5C9416FE-86E2-4CD9-AB3B-71E12D0B1F9E}" destId="{965D64B1-98F2-4E7E-ABB6-9B559C6385F1}" srcOrd="1" destOrd="0" presId="urn:microsoft.com/office/officeart/2005/8/layout/pyramid1"/>
    <dgm:cxn modelId="{A8704D91-B82C-453F-A172-0A14CC9BD767}" type="presParOf" srcId="{F11C3C4B-EA9A-4235-8CBB-94397C184382}" destId="{8DF496EF-E698-4A2D-9CE0-2A59D9F18B5B}" srcOrd="2" destOrd="0" presId="urn:microsoft.com/office/officeart/2005/8/layout/pyramid1"/>
    <dgm:cxn modelId="{3B38194A-6606-49B6-BA26-D572E0483A30}" type="presParOf" srcId="{8DF496EF-E698-4A2D-9CE0-2A59D9F18B5B}" destId="{799AC867-5496-482B-BA16-4C40FF802B25}" srcOrd="0" destOrd="0" presId="urn:microsoft.com/office/officeart/2005/8/layout/pyramid1"/>
    <dgm:cxn modelId="{31FEE50F-E13B-441C-9076-E8A2ADB96679}" type="presParOf" srcId="{8DF496EF-E698-4A2D-9CE0-2A59D9F18B5B}" destId="{1F15F5C1-F183-469C-86CB-B6018AC696FB}"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C66CC-60CA-4187-9C1E-19457C226B24}">
      <dsp:nvSpPr>
        <dsp:cNvPr id="0" name=""/>
        <dsp:cNvSpPr/>
      </dsp:nvSpPr>
      <dsp:spPr>
        <a:xfrm rot="10800000">
          <a:off x="0" y="0"/>
          <a:ext cx="8229599" cy="1645708"/>
        </a:xfrm>
        <a:prstGeom prst="trapezoid">
          <a:avLst>
            <a:gd name="adj" fmla="val 83344"/>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Topic Sentence</a:t>
          </a:r>
        </a:p>
      </dsp:txBody>
      <dsp:txXfrm rot="-10800000">
        <a:off x="1440179" y="0"/>
        <a:ext cx="5349240" cy="1645708"/>
      </dsp:txXfrm>
    </dsp:sp>
    <dsp:sp modelId="{E9452DB0-484F-4505-B2B9-CEB4728188CF}">
      <dsp:nvSpPr>
        <dsp:cNvPr id="0" name=""/>
        <dsp:cNvSpPr/>
      </dsp:nvSpPr>
      <dsp:spPr>
        <a:xfrm rot="10800000">
          <a:off x="1371600" y="1645708"/>
          <a:ext cx="5486399" cy="1645708"/>
        </a:xfrm>
        <a:prstGeom prst="trapezoid">
          <a:avLst>
            <a:gd name="adj" fmla="val 83344"/>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What was the effect</a:t>
          </a:r>
        </a:p>
      </dsp:txBody>
      <dsp:txXfrm rot="-10800000">
        <a:off x="2331720" y="1645708"/>
        <a:ext cx="3566160" cy="1645708"/>
      </dsp:txXfrm>
    </dsp:sp>
    <dsp:sp modelId="{7063D4B9-230C-4149-8415-9033618E0DF1}">
      <dsp:nvSpPr>
        <dsp:cNvPr id="0" name=""/>
        <dsp:cNvSpPr/>
      </dsp:nvSpPr>
      <dsp:spPr>
        <a:xfrm rot="10800000">
          <a:off x="2743200" y="3291416"/>
          <a:ext cx="2743199" cy="1645708"/>
        </a:xfrm>
        <a:prstGeom prst="trapezoid">
          <a:avLst>
            <a:gd name="adj" fmla="val 83344"/>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The evidence (i.e., statistics)</a:t>
          </a:r>
        </a:p>
      </dsp:txBody>
      <dsp:txXfrm rot="-10800000">
        <a:off x="2743200" y="3291416"/>
        <a:ext cx="2743199" cy="16457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C66CC-60CA-4187-9C1E-19457C226B24}">
      <dsp:nvSpPr>
        <dsp:cNvPr id="0" name=""/>
        <dsp:cNvSpPr/>
      </dsp:nvSpPr>
      <dsp:spPr>
        <a:xfrm rot="10800000">
          <a:off x="0" y="0"/>
          <a:ext cx="8229599" cy="1645708"/>
        </a:xfrm>
        <a:prstGeom prst="trapezoid">
          <a:avLst>
            <a:gd name="adj" fmla="val 83344"/>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Topic Sentence</a:t>
          </a:r>
        </a:p>
      </dsp:txBody>
      <dsp:txXfrm rot="-10800000">
        <a:off x="1440179" y="0"/>
        <a:ext cx="5349240" cy="1645708"/>
      </dsp:txXfrm>
    </dsp:sp>
    <dsp:sp modelId="{E9452DB0-484F-4505-B2B9-CEB4728188CF}">
      <dsp:nvSpPr>
        <dsp:cNvPr id="0" name=""/>
        <dsp:cNvSpPr/>
      </dsp:nvSpPr>
      <dsp:spPr>
        <a:xfrm rot="10800000">
          <a:off x="1371600" y="1645708"/>
          <a:ext cx="5486399" cy="1645708"/>
        </a:xfrm>
        <a:prstGeom prst="trapezoid">
          <a:avLst>
            <a:gd name="adj" fmla="val 83344"/>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What was the IV/DV</a:t>
          </a:r>
        </a:p>
      </dsp:txBody>
      <dsp:txXfrm rot="-10800000">
        <a:off x="2331720" y="1645708"/>
        <a:ext cx="3566160" cy="1645708"/>
      </dsp:txXfrm>
    </dsp:sp>
    <dsp:sp modelId="{7063D4B9-230C-4149-8415-9033618E0DF1}">
      <dsp:nvSpPr>
        <dsp:cNvPr id="0" name=""/>
        <dsp:cNvSpPr/>
      </dsp:nvSpPr>
      <dsp:spPr>
        <a:xfrm rot="10800000">
          <a:off x="2743200" y="3291416"/>
          <a:ext cx="2743199" cy="1645708"/>
        </a:xfrm>
        <a:prstGeom prst="trapezoid">
          <a:avLst>
            <a:gd name="adj" fmla="val 83344"/>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What did participants do exactly</a:t>
          </a:r>
        </a:p>
      </dsp:txBody>
      <dsp:txXfrm rot="-10800000">
        <a:off x="2743200" y="3291416"/>
        <a:ext cx="2743199" cy="16457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FA37E-F27E-4DCE-A7E8-B755D65DC3FD}">
      <dsp:nvSpPr>
        <dsp:cNvPr id="0" name=""/>
        <dsp:cNvSpPr/>
      </dsp:nvSpPr>
      <dsp:spPr>
        <a:xfrm rot="10800000">
          <a:off x="0" y="0"/>
          <a:ext cx="7010400" cy="1549400"/>
        </a:xfrm>
        <a:prstGeom prst="trapezoid">
          <a:avLst>
            <a:gd name="adj" fmla="val 75410"/>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Topic Area</a:t>
          </a:r>
        </a:p>
      </dsp:txBody>
      <dsp:txXfrm rot="-10800000">
        <a:off x="1226819" y="0"/>
        <a:ext cx="4556760" cy="1549400"/>
      </dsp:txXfrm>
    </dsp:sp>
    <dsp:sp modelId="{246C8CA9-A75D-4B95-8048-F0BACCE64DEC}">
      <dsp:nvSpPr>
        <dsp:cNvPr id="0" name=""/>
        <dsp:cNvSpPr/>
      </dsp:nvSpPr>
      <dsp:spPr>
        <a:xfrm rot="10800000">
          <a:off x="1168399" y="1549400"/>
          <a:ext cx="4673600" cy="1549400"/>
        </a:xfrm>
        <a:prstGeom prst="trapezoid">
          <a:avLst>
            <a:gd name="adj" fmla="val 75410"/>
          </a:avLst>
        </a:prstGeom>
        <a:solidFill>
          <a:schemeClr val="accent4">
            <a:shade val="80000"/>
            <a:hueOff val="-256642"/>
            <a:satOff val="0"/>
            <a:lumOff val="169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Importance</a:t>
          </a:r>
        </a:p>
      </dsp:txBody>
      <dsp:txXfrm rot="-10800000">
        <a:off x="1986279" y="1549400"/>
        <a:ext cx="3037840" cy="1549400"/>
      </dsp:txXfrm>
    </dsp:sp>
    <dsp:sp modelId="{3E58FF6F-A268-4126-B2CF-A707D3999911}">
      <dsp:nvSpPr>
        <dsp:cNvPr id="0" name=""/>
        <dsp:cNvSpPr/>
      </dsp:nvSpPr>
      <dsp:spPr>
        <a:xfrm rot="10800000">
          <a:off x="2336799" y="3098800"/>
          <a:ext cx="2336800" cy="1549400"/>
        </a:xfrm>
        <a:prstGeom prst="trapezoid">
          <a:avLst>
            <a:gd name="adj" fmla="val 75410"/>
          </a:avLst>
        </a:prstGeom>
        <a:solidFill>
          <a:schemeClr val="accent4">
            <a:shade val="80000"/>
            <a:hueOff val="-513283"/>
            <a:satOff val="0"/>
            <a:lumOff val="33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Your Research</a:t>
          </a:r>
        </a:p>
      </dsp:txBody>
      <dsp:txXfrm rot="-10800000">
        <a:off x="2336799" y="3098800"/>
        <a:ext cx="2336800" cy="1549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FA37E-F27E-4DCE-A7E8-B755D65DC3FD}">
      <dsp:nvSpPr>
        <dsp:cNvPr id="0" name=""/>
        <dsp:cNvSpPr/>
      </dsp:nvSpPr>
      <dsp:spPr>
        <a:xfrm rot="10800000">
          <a:off x="0" y="0"/>
          <a:ext cx="2666999" cy="406399"/>
        </a:xfrm>
        <a:prstGeom prst="trapezoid">
          <a:avLst>
            <a:gd name="adj" fmla="val 109375"/>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Topic Area</a:t>
          </a:r>
        </a:p>
      </dsp:txBody>
      <dsp:txXfrm rot="-10800000">
        <a:off x="466725" y="0"/>
        <a:ext cx="1733549" cy="406399"/>
      </dsp:txXfrm>
    </dsp:sp>
    <dsp:sp modelId="{246C8CA9-A75D-4B95-8048-F0BACCE64DEC}">
      <dsp:nvSpPr>
        <dsp:cNvPr id="0" name=""/>
        <dsp:cNvSpPr/>
      </dsp:nvSpPr>
      <dsp:spPr>
        <a:xfrm rot="10800000">
          <a:off x="444500" y="406400"/>
          <a:ext cx="1778000" cy="406399"/>
        </a:xfrm>
        <a:prstGeom prst="trapezoid">
          <a:avLst>
            <a:gd name="adj" fmla="val 109375"/>
          </a:avLst>
        </a:prstGeom>
        <a:solidFill>
          <a:schemeClr val="accent4">
            <a:shade val="80000"/>
            <a:hueOff val="-256642"/>
            <a:satOff val="0"/>
            <a:lumOff val="169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Importance</a:t>
          </a:r>
        </a:p>
      </dsp:txBody>
      <dsp:txXfrm rot="-10800000">
        <a:off x="755649" y="406400"/>
        <a:ext cx="1155700" cy="406399"/>
      </dsp:txXfrm>
    </dsp:sp>
    <dsp:sp modelId="{3E58FF6F-A268-4126-B2CF-A707D3999911}">
      <dsp:nvSpPr>
        <dsp:cNvPr id="0" name=""/>
        <dsp:cNvSpPr/>
      </dsp:nvSpPr>
      <dsp:spPr>
        <a:xfrm rot="10800000">
          <a:off x="889000" y="812799"/>
          <a:ext cx="889000" cy="406399"/>
        </a:xfrm>
        <a:prstGeom prst="trapezoid">
          <a:avLst>
            <a:gd name="adj" fmla="val 109375"/>
          </a:avLst>
        </a:prstGeom>
        <a:solidFill>
          <a:schemeClr val="accent4">
            <a:shade val="80000"/>
            <a:hueOff val="-513283"/>
            <a:satOff val="0"/>
            <a:lumOff val="33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Your Research</a:t>
          </a:r>
        </a:p>
      </dsp:txBody>
      <dsp:txXfrm rot="-10800000">
        <a:off x="889000" y="812799"/>
        <a:ext cx="889000" cy="4063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FA37E-F27E-4DCE-A7E8-B755D65DC3FD}">
      <dsp:nvSpPr>
        <dsp:cNvPr id="0" name=""/>
        <dsp:cNvSpPr/>
      </dsp:nvSpPr>
      <dsp:spPr>
        <a:xfrm rot="10800000">
          <a:off x="0" y="0"/>
          <a:ext cx="2666999" cy="406399"/>
        </a:xfrm>
        <a:prstGeom prst="trapezoid">
          <a:avLst>
            <a:gd name="adj" fmla="val 109375"/>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Topic Area</a:t>
          </a:r>
        </a:p>
      </dsp:txBody>
      <dsp:txXfrm rot="-10800000">
        <a:off x="466725" y="0"/>
        <a:ext cx="1733549" cy="406399"/>
      </dsp:txXfrm>
    </dsp:sp>
    <dsp:sp modelId="{246C8CA9-A75D-4B95-8048-F0BACCE64DEC}">
      <dsp:nvSpPr>
        <dsp:cNvPr id="0" name=""/>
        <dsp:cNvSpPr/>
      </dsp:nvSpPr>
      <dsp:spPr>
        <a:xfrm rot="10800000">
          <a:off x="444500" y="406400"/>
          <a:ext cx="1778000" cy="406399"/>
        </a:xfrm>
        <a:prstGeom prst="trapezoid">
          <a:avLst>
            <a:gd name="adj" fmla="val 109375"/>
          </a:avLst>
        </a:prstGeom>
        <a:solidFill>
          <a:schemeClr val="accent4">
            <a:shade val="80000"/>
            <a:hueOff val="-256642"/>
            <a:satOff val="0"/>
            <a:lumOff val="169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Importance</a:t>
          </a:r>
        </a:p>
      </dsp:txBody>
      <dsp:txXfrm rot="-10800000">
        <a:off x="755649" y="406400"/>
        <a:ext cx="1155700" cy="406399"/>
      </dsp:txXfrm>
    </dsp:sp>
    <dsp:sp modelId="{3E58FF6F-A268-4126-B2CF-A707D3999911}">
      <dsp:nvSpPr>
        <dsp:cNvPr id="0" name=""/>
        <dsp:cNvSpPr/>
      </dsp:nvSpPr>
      <dsp:spPr>
        <a:xfrm rot="10800000">
          <a:off x="889000" y="812799"/>
          <a:ext cx="889000" cy="406399"/>
        </a:xfrm>
        <a:prstGeom prst="trapezoid">
          <a:avLst>
            <a:gd name="adj" fmla="val 109375"/>
          </a:avLst>
        </a:prstGeom>
        <a:solidFill>
          <a:schemeClr val="accent4">
            <a:shade val="80000"/>
            <a:hueOff val="-513283"/>
            <a:satOff val="0"/>
            <a:lumOff val="33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Your Research</a:t>
          </a:r>
        </a:p>
      </dsp:txBody>
      <dsp:txXfrm rot="-10800000">
        <a:off x="889000" y="812799"/>
        <a:ext cx="889000" cy="4063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FA37E-F27E-4DCE-A7E8-B755D65DC3FD}">
      <dsp:nvSpPr>
        <dsp:cNvPr id="0" name=""/>
        <dsp:cNvSpPr/>
      </dsp:nvSpPr>
      <dsp:spPr>
        <a:xfrm rot="10800000">
          <a:off x="0" y="0"/>
          <a:ext cx="2666999" cy="406399"/>
        </a:xfrm>
        <a:prstGeom prst="trapezoid">
          <a:avLst>
            <a:gd name="adj" fmla="val 109375"/>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Topic Area</a:t>
          </a:r>
        </a:p>
      </dsp:txBody>
      <dsp:txXfrm rot="-10800000">
        <a:off x="466725" y="0"/>
        <a:ext cx="1733549" cy="406399"/>
      </dsp:txXfrm>
    </dsp:sp>
    <dsp:sp modelId="{246C8CA9-A75D-4B95-8048-F0BACCE64DEC}">
      <dsp:nvSpPr>
        <dsp:cNvPr id="0" name=""/>
        <dsp:cNvSpPr/>
      </dsp:nvSpPr>
      <dsp:spPr>
        <a:xfrm rot="10800000">
          <a:off x="444500" y="406400"/>
          <a:ext cx="1778000" cy="406399"/>
        </a:xfrm>
        <a:prstGeom prst="trapezoid">
          <a:avLst>
            <a:gd name="adj" fmla="val 109375"/>
          </a:avLst>
        </a:prstGeom>
        <a:solidFill>
          <a:schemeClr val="accent4">
            <a:shade val="80000"/>
            <a:hueOff val="-256642"/>
            <a:satOff val="0"/>
            <a:lumOff val="169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Importance</a:t>
          </a:r>
        </a:p>
      </dsp:txBody>
      <dsp:txXfrm rot="-10800000">
        <a:off x="755649" y="406400"/>
        <a:ext cx="1155700" cy="406399"/>
      </dsp:txXfrm>
    </dsp:sp>
    <dsp:sp modelId="{3E58FF6F-A268-4126-B2CF-A707D3999911}">
      <dsp:nvSpPr>
        <dsp:cNvPr id="0" name=""/>
        <dsp:cNvSpPr/>
      </dsp:nvSpPr>
      <dsp:spPr>
        <a:xfrm rot="10800000">
          <a:off x="889000" y="812799"/>
          <a:ext cx="889000" cy="406399"/>
        </a:xfrm>
        <a:prstGeom prst="trapezoid">
          <a:avLst>
            <a:gd name="adj" fmla="val 109375"/>
          </a:avLst>
        </a:prstGeom>
        <a:solidFill>
          <a:schemeClr val="accent4">
            <a:shade val="80000"/>
            <a:hueOff val="-513283"/>
            <a:satOff val="0"/>
            <a:lumOff val="33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Your Research</a:t>
          </a:r>
        </a:p>
      </dsp:txBody>
      <dsp:txXfrm rot="-10800000">
        <a:off x="889000" y="812799"/>
        <a:ext cx="889000" cy="4063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FA37E-F27E-4DCE-A7E8-B755D65DC3FD}">
      <dsp:nvSpPr>
        <dsp:cNvPr id="0" name=""/>
        <dsp:cNvSpPr/>
      </dsp:nvSpPr>
      <dsp:spPr>
        <a:xfrm rot="10800000">
          <a:off x="0" y="0"/>
          <a:ext cx="4572000" cy="1016000"/>
        </a:xfrm>
        <a:prstGeom prst="trapezoid">
          <a:avLst>
            <a:gd name="adj" fmla="val 75000"/>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Topic Area</a:t>
          </a:r>
        </a:p>
      </dsp:txBody>
      <dsp:txXfrm rot="-10800000">
        <a:off x="800099" y="0"/>
        <a:ext cx="2971800" cy="1016000"/>
      </dsp:txXfrm>
    </dsp:sp>
    <dsp:sp modelId="{246C8CA9-A75D-4B95-8048-F0BACCE64DEC}">
      <dsp:nvSpPr>
        <dsp:cNvPr id="0" name=""/>
        <dsp:cNvSpPr/>
      </dsp:nvSpPr>
      <dsp:spPr>
        <a:xfrm rot="10800000">
          <a:off x="761999" y="1016000"/>
          <a:ext cx="3048000" cy="1016000"/>
        </a:xfrm>
        <a:prstGeom prst="trapezoid">
          <a:avLst>
            <a:gd name="adj" fmla="val 75000"/>
          </a:avLst>
        </a:prstGeom>
        <a:solidFill>
          <a:schemeClr val="accent4">
            <a:shade val="80000"/>
            <a:hueOff val="-256642"/>
            <a:satOff val="0"/>
            <a:lumOff val="169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Importance</a:t>
          </a:r>
        </a:p>
      </dsp:txBody>
      <dsp:txXfrm rot="-10800000">
        <a:off x="1295399" y="1016000"/>
        <a:ext cx="1981200" cy="1016000"/>
      </dsp:txXfrm>
    </dsp:sp>
    <dsp:sp modelId="{3E58FF6F-A268-4126-B2CF-A707D3999911}">
      <dsp:nvSpPr>
        <dsp:cNvPr id="0" name=""/>
        <dsp:cNvSpPr/>
      </dsp:nvSpPr>
      <dsp:spPr>
        <a:xfrm rot="10800000">
          <a:off x="1523999" y="2032000"/>
          <a:ext cx="1524000" cy="1016000"/>
        </a:xfrm>
        <a:prstGeom prst="trapezoid">
          <a:avLst>
            <a:gd name="adj" fmla="val 75000"/>
          </a:avLst>
        </a:prstGeom>
        <a:solidFill>
          <a:schemeClr val="accent4">
            <a:shade val="80000"/>
            <a:hueOff val="-513283"/>
            <a:satOff val="0"/>
            <a:lumOff val="33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Your Research</a:t>
          </a:r>
        </a:p>
      </dsp:txBody>
      <dsp:txXfrm rot="-10800000">
        <a:off x="1523999" y="2032000"/>
        <a:ext cx="1524000" cy="1016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5AA63D-1B90-4FC2-9F0A-207BE8AA49E5}">
      <dsp:nvSpPr>
        <dsp:cNvPr id="0" name=""/>
        <dsp:cNvSpPr/>
      </dsp:nvSpPr>
      <dsp:spPr>
        <a:xfrm>
          <a:off x="1523999" y="0"/>
          <a:ext cx="1524000" cy="1016000"/>
        </a:xfrm>
        <a:prstGeom prst="trapezoid">
          <a:avLst>
            <a:gd name="adj" fmla="val 75000"/>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What was done and found?</a:t>
          </a:r>
        </a:p>
      </dsp:txBody>
      <dsp:txXfrm>
        <a:off x="1523999" y="0"/>
        <a:ext cx="1524000" cy="1016000"/>
      </dsp:txXfrm>
    </dsp:sp>
    <dsp:sp modelId="{E8EB3CA7-0BC2-4450-ADC8-79C1ACA8456D}">
      <dsp:nvSpPr>
        <dsp:cNvPr id="0" name=""/>
        <dsp:cNvSpPr/>
      </dsp:nvSpPr>
      <dsp:spPr>
        <a:xfrm>
          <a:off x="761999" y="1016000"/>
          <a:ext cx="3048000" cy="1016000"/>
        </a:xfrm>
        <a:prstGeom prst="trapezoid">
          <a:avLst>
            <a:gd name="adj" fmla="val 75000"/>
          </a:avLst>
        </a:prstGeom>
        <a:solidFill>
          <a:schemeClr val="accent4">
            <a:shade val="80000"/>
            <a:hueOff val="-256642"/>
            <a:satOff val="0"/>
            <a:lumOff val="169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Take-home message</a:t>
          </a:r>
        </a:p>
      </dsp:txBody>
      <dsp:txXfrm>
        <a:off x="1295399" y="1016000"/>
        <a:ext cx="1981200" cy="1016000"/>
      </dsp:txXfrm>
    </dsp:sp>
    <dsp:sp modelId="{799AC867-5496-482B-BA16-4C40FF802B25}">
      <dsp:nvSpPr>
        <dsp:cNvPr id="0" name=""/>
        <dsp:cNvSpPr/>
      </dsp:nvSpPr>
      <dsp:spPr>
        <a:xfrm>
          <a:off x="0" y="2032000"/>
          <a:ext cx="4572000" cy="1016000"/>
        </a:xfrm>
        <a:prstGeom prst="trapezoid">
          <a:avLst>
            <a:gd name="adj" fmla="val 75000"/>
          </a:avLst>
        </a:prstGeom>
        <a:solidFill>
          <a:schemeClr val="accent4">
            <a:shade val="80000"/>
            <a:hueOff val="-513283"/>
            <a:satOff val="0"/>
            <a:lumOff val="33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Discussion (future direction, implications)</a:t>
          </a:r>
        </a:p>
      </dsp:txBody>
      <dsp:txXfrm>
        <a:off x="800099" y="2032000"/>
        <a:ext cx="2971800" cy="1016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5AA63D-1B90-4FC2-9F0A-207BE8AA49E5}">
      <dsp:nvSpPr>
        <dsp:cNvPr id="0" name=""/>
        <dsp:cNvSpPr/>
      </dsp:nvSpPr>
      <dsp:spPr>
        <a:xfrm>
          <a:off x="1016000" y="0"/>
          <a:ext cx="1016000" cy="725854"/>
        </a:xfrm>
        <a:prstGeom prst="trapezoid">
          <a:avLst>
            <a:gd name="adj" fmla="val 69987"/>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lumMod val="50000"/>
                </a:schemeClr>
              </a:solidFill>
            </a:rPr>
            <a:t>What was done and found?</a:t>
          </a:r>
        </a:p>
      </dsp:txBody>
      <dsp:txXfrm>
        <a:off x="1016000" y="0"/>
        <a:ext cx="1016000" cy="725854"/>
      </dsp:txXfrm>
    </dsp:sp>
    <dsp:sp modelId="{E8EB3CA7-0BC2-4450-ADC8-79C1ACA8456D}">
      <dsp:nvSpPr>
        <dsp:cNvPr id="0" name=""/>
        <dsp:cNvSpPr/>
      </dsp:nvSpPr>
      <dsp:spPr>
        <a:xfrm>
          <a:off x="508000" y="725854"/>
          <a:ext cx="2032000" cy="725854"/>
        </a:xfrm>
        <a:prstGeom prst="trapezoid">
          <a:avLst>
            <a:gd name="adj" fmla="val 69987"/>
          </a:avLst>
        </a:prstGeom>
        <a:solidFill>
          <a:schemeClr val="accent4">
            <a:shade val="80000"/>
            <a:hueOff val="-256642"/>
            <a:satOff val="0"/>
            <a:lumOff val="169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Take-home message</a:t>
          </a:r>
        </a:p>
      </dsp:txBody>
      <dsp:txXfrm>
        <a:off x="863600" y="725854"/>
        <a:ext cx="1320800" cy="725854"/>
      </dsp:txXfrm>
    </dsp:sp>
    <dsp:sp modelId="{799AC867-5496-482B-BA16-4C40FF802B25}">
      <dsp:nvSpPr>
        <dsp:cNvPr id="0" name=""/>
        <dsp:cNvSpPr/>
      </dsp:nvSpPr>
      <dsp:spPr>
        <a:xfrm>
          <a:off x="0" y="1451708"/>
          <a:ext cx="3048000" cy="725854"/>
        </a:xfrm>
        <a:prstGeom prst="trapezoid">
          <a:avLst>
            <a:gd name="adj" fmla="val 69987"/>
          </a:avLst>
        </a:prstGeom>
        <a:solidFill>
          <a:schemeClr val="accent4">
            <a:shade val="80000"/>
            <a:hueOff val="-513283"/>
            <a:satOff val="0"/>
            <a:lumOff val="33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Discussion (future direction, implications)</a:t>
          </a:r>
        </a:p>
      </dsp:txBody>
      <dsp:txXfrm>
        <a:off x="533399" y="1451708"/>
        <a:ext cx="1981200" cy="725854"/>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9B8A0D-0A92-4ED2-AC8E-FB9F8FCB9CA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4089985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9B8A0D-0A92-4ED2-AC8E-FB9F8FCB9CA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2766388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9B8A0D-0A92-4ED2-AC8E-FB9F8FCB9CA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4009538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9B8A0D-0A92-4ED2-AC8E-FB9F8FCB9CAE}"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3985302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B8A0D-0A92-4ED2-AC8E-FB9F8FCB9CAE}" type="datetimeFigureOut">
              <a:rPr lang="en-US" smtClean="0"/>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3030892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9B8A0D-0A92-4ED2-AC8E-FB9F8FCB9CAE}" type="datetimeFigureOut">
              <a:rPr lang="en-US" smtClean="0"/>
              <a:t>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326973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9B8A0D-0A92-4ED2-AC8E-FB9F8FCB9CAE}" type="datetimeFigureOut">
              <a:rPr lang="en-US" smtClean="0"/>
              <a:t>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2941452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9B8A0D-0A92-4ED2-AC8E-FB9F8FCB9CAE}"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708615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9B8A0D-0A92-4ED2-AC8E-FB9F8FCB9CAE}"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3158533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9B8A0D-0A92-4ED2-AC8E-FB9F8FCB9CA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835639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9B8A0D-0A92-4ED2-AC8E-FB9F8FCB9CA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301B69-5FE0-4CFE-BABC-1B2DBF2700E4}" type="slidenum">
              <a:rPr lang="en-US" smtClean="0"/>
              <a:t>‹#›</a:t>
            </a:fld>
            <a:endParaRPr lang="en-US"/>
          </a:p>
        </p:txBody>
      </p:sp>
    </p:spTree>
    <p:extLst>
      <p:ext uri="{BB962C8B-B14F-4D97-AF65-F5344CB8AC3E}">
        <p14:creationId xmlns:p14="http://schemas.microsoft.com/office/powerpoint/2010/main" val="3867957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9B8A0D-0A92-4ED2-AC8E-FB9F8FCB9CAE}" type="datetimeFigureOut">
              <a:rPr lang="en-US" smtClean="0"/>
              <a:t>2/25/2020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301B69-5FE0-4CFE-BABC-1B2DBF2700E4}" type="slidenum">
              <a:rPr lang="en-US" smtClean="0"/>
              <a:t>‹#›</a:t>
            </a:fld>
            <a:endParaRPr lang="en-US"/>
          </a:p>
        </p:txBody>
      </p:sp>
    </p:spTree>
    <p:extLst>
      <p:ext uri="{BB962C8B-B14F-4D97-AF65-F5344CB8AC3E}">
        <p14:creationId xmlns:p14="http://schemas.microsoft.com/office/powerpoint/2010/main" val="1194724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Experiment 1 paper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37962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None/>
            </a:pPr>
            <a:endParaRPr lang="en-US" dirty="0"/>
          </a:p>
          <a:p>
            <a:pPr>
              <a:buNone/>
            </a:pPr>
            <a:endParaRPr lang="en-US" dirty="0"/>
          </a:p>
          <a:p>
            <a:pPr algn="ctr">
              <a:buNone/>
            </a:pPr>
            <a:r>
              <a:rPr lang="en-US" dirty="0"/>
              <a:t>False Memory</a:t>
            </a:r>
          </a:p>
        </p:txBody>
      </p:sp>
    </p:spTree>
    <p:extLst>
      <p:ext uri="{BB962C8B-B14F-4D97-AF65-F5344CB8AC3E}">
        <p14:creationId xmlns:p14="http://schemas.microsoft.com/office/powerpoint/2010/main" val="4116765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8574"/>
          </a:xfrm>
        </p:spPr>
        <p:txBody>
          <a:bodyPr>
            <a:normAutofit fontScale="90000"/>
          </a:bodyPr>
          <a:lstStyle/>
          <a:p>
            <a:r>
              <a:rPr lang="en-US" dirty="0"/>
              <a:t>“Old” Items</a:t>
            </a:r>
          </a:p>
        </p:txBody>
      </p:sp>
      <p:sp>
        <p:nvSpPr>
          <p:cNvPr id="4" name="Content Placeholder 2"/>
          <p:cNvSpPr txBox="1">
            <a:spLocks/>
          </p:cNvSpPr>
          <p:nvPr/>
        </p:nvSpPr>
        <p:spPr>
          <a:xfrm>
            <a:off x="457200" y="913212"/>
            <a:ext cx="1788695" cy="5693298"/>
          </a:xfrm>
          <a:prstGeom prst="rect">
            <a:avLst/>
          </a:prstGeom>
        </p:spPr>
        <p:txBody>
          <a:bodyPr vert="horz" lIns="91440" tIns="45720" rIns="91440" bIns="45720" rtlCol="0">
            <a:normAutofit fontScale="9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bed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rest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awake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tired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dream</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wake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snooze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blanket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doze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slumber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snore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nap</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a:spLocks noGrp="1"/>
          </p:cNvSpPr>
          <p:nvPr>
            <p:ph idx="1"/>
          </p:nvPr>
        </p:nvSpPr>
        <p:spPr>
          <a:xfrm>
            <a:off x="1876926" y="913212"/>
            <a:ext cx="2165685" cy="5693298"/>
          </a:xfrm>
        </p:spPr>
        <p:txBody>
          <a:bodyPr>
            <a:normAutofit fontScale="92500" lnSpcReduction="10000"/>
          </a:bodyPr>
          <a:lstStyle/>
          <a:p>
            <a:pPr marL="0" indent="0" algn="ctr">
              <a:buNone/>
            </a:pPr>
            <a:r>
              <a:rPr lang="en-US" dirty="0"/>
              <a:t>mad</a:t>
            </a:r>
          </a:p>
          <a:p>
            <a:pPr marL="0" indent="0" algn="ctr">
              <a:buNone/>
            </a:pPr>
            <a:r>
              <a:rPr lang="en-US" dirty="0"/>
              <a:t>fear</a:t>
            </a:r>
          </a:p>
          <a:p>
            <a:pPr marL="0" indent="0" algn="ctr">
              <a:buNone/>
            </a:pPr>
            <a:r>
              <a:rPr lang="en-US" dirty="0"/>
              <a:t>hate</a:t>
            </a:r>
          </a:p>
          <a:p>
            <a:pPr marL="0" indent="0" algn="ctr">
              <a:buNone/>
            </a:pPr>
            <a:r>
              <a:rPr lang="en-US" dirty="0"/>
              <a:t>rage</a:t>
            </a:r>
          </a:p>
          <a:p>
            <a:pPr marL="0" indent="0" algn="ctr">
              <a:buNone/>
            </a:pPr>
            <a:r>
              <a:rPr lang="en-US" dirty="0"/>
              <a:t>temper</a:t>
            </a:r>
          </a:p>
          <a:p>
            <a:pPr marL="0" indent="0" algn="ctr">
              <a:buNone/>
            </a:pPr>
            <a:r>
              <a:rPr lang="en-US" dirty="0"/>
              <a:t>fury</a:t>
            </a:r>
          </a:p>
          <a:p>
            <a:pPr marL="0" indent="0" algn="ctr">
              <a:buNone/>
            </a:pPr>
            <a:r>
              <a:rPr lang="en-US" dirty="0"/>
              <a:t>ire</a:t>
            </a:r>
          </a:p>
          <a:p>
            <a:pPr marL="0" indent="0" algn="ctr">
              <a:buNone/>
            </a:pPr>
            <a:r>
              <a:rPr lang="en-US" dirty="0"/>
              <a:t>wrath</a:t>
            </a:r>
          </a:p>
          <a:p>
            <a:pPr marL="0" indent="0" algn="ctr">
              <a:buNone/>
            </a:pPr>
            <a:r>
              <a:rPr lang="en-US" dirty="0"/>
              <a:t>happy</a:t>
            </a:r>
          </a:p>
          <a:p>
            <a:pPr marL="0" indent="0" algn="ctr">
              <a:buNone/>
            </a:pPr>
            <a:r>
              <a:rPr lang="en-US" dirty="0"/>
              <a:t>fight</a:t>
            </a:r>
          </a:p>
          <a:p>
            <a:pPr marL="0" indent="0" algn="ctr">
              <a:buNone/>
            </a:pPr>
            <a:r>
              <a:rPr lang="en-US" dirty="0"/>
              <a:t>hatred</a:t>
            </a:r>
          </a:p>
          <a:p>
            <a:pPr marL="0" indent="0" algn="ctr">
              <a:buNone/>
            </a:pPr>
            <a:r>
              <a:rPr lang="en-US" dirty="0"/>
              <a:t>mean</a:t>
            </a:r>
          </a:p>
        </p:txBody>
      </p:sp>
      <p:sp>
        <p:nvSpPr>
          <p:cNvPr id="6" name="Content Placeholder 2"/>
          <p:cNvSpPr txBox="1">
            <a:spLocks/>
          </p:cNvSpPr>
          <p:nvPr/>
        </p:nvSpPr>
        <p:spPr>
          <a:xfrm>
            <a:off x="3561347" y="913212"/>
            <a:ext cx="1957137" cy="5693298"/>
          </a:xfrm>
          <a:prstGeom prst="rect">
            <a:avLst/>
          </a:prstGeom>
        </p:spPr>
        <p:txBody>
          <a:bodyPr vert="horz" lIns="91440" tIns="45720" rIns="91440" bIns="45720" rtlCol="0">
            <a:normAutofit fontScale="9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hot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snow</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warm</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winter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ice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wet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frigid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chilly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heat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weather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freeze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air</a:t>
            </a:r>
          </a:p>
        </p:txBody>
      </p:sp>
      <p:sp>
        <p:nvSpPr>
          <p:cNvPr id="7" name="Content Placeholder 2"/>
          <p:cNvSpPr txBox="1">
            <a:spLocks/>
          </p:cNvSpPr>
          <p:nvPr/>
        </p:nvSpPr>
        <p:spPr>
          <a:xfrm>
            <a:off x="5165558" y="913212"/>
            <a:ext cx="2037347" cy="5693298"/>
          </a:xfrm>
          <a:prstGeom prst="rect">
            <a:avLst/>
          </a:prstGeom>
        </p:spPr>
        <p:txBody>
          <a:bodyPr vert="horz" lIns="91440" tIns="45720" rIns="91440" bIns="45720" rtlCol="0">
            <a:normAutofit fontScale="92500" lnSpcReduction="1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sour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candy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sugar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bitter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good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taste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tooth</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nice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honey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soda</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chocolate</a:t>
            </a:r>
          </a:p>
        </p:txBody>
      </p:sp>
      <p:sp>
        <p:nvSpPr>
          <p:cNvPr id="8" name="Content Placeholder 2"/>
          <p:cNvSpPr txBox="1">
            <a:spLocks/>
          </p:cNvSpPr>
          <p:nvPr/>
        </p:nvSpPr>
        <p:spPr>
          <a:xfrm>
            <a:off x="6994358" y="913212"/>
            <a:ext cx="1692441" cy="5693298"/>
          </a:xfrm>
          <a:prstGeom prst="rect">
            <a:avLst/>
          </a:prstGeom>
        </p:spPr>
        <p:txBody>
          <a:bodyPr vert="horz" lIns="91440" tIns="45720" rIns="91440" bIns="45720" rtlCol="0">
            <a:normAutofit fontScale="9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apple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vegetable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orange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kiwi</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citrus</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ripe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pear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banana</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berry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cherry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basket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juice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8"/>
          <p:cNvSpPr txBox="1"/>
          <p:nvPr/>
        </p:nvSpPr>
        <p:spPr>
          <a:xfrm>
            <a:off x="1668379" y="2069434"/>
            <a:ext cx="5775157" cy="35394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endParaRPr lang="en-US" sz="3200" dirty="0"/>
          </a:p>
          <a:p>
            <a:pPr algn="ctr"/>
            <a:r>
              <a:rPr lang="en-US" sz="3200" dirty="0"/>
              <a:t>Let’s say, on average, participants just managed to recall 80% of the old items. </a:t>
            </a:r>
          </a:p>
          <a:p>
            <a:pPr algn="ctr"/>
            <a:r>
              <a:rPr lang="en-US" sz="3200" dirty="0"/>
              <a:t>Can we say that we observed “false memory”?</a:t>
            </a:r>
          </a:p>
          <a:p>
            <a:pPr algn="ctr"/>
            <a:endParaRPr lang="en-US" sz="3200" dirty="0"/>
          </a:p>
        </p:txBody>
      </p:sp>
    </p:spTree>
    <p:extLst>
      <p:ext uri="{BB962C8B-B14F-4D97-AF65-F5344CB8AC3E}">
        <p14:creationId xmlns:p14="http://schemas.microsoft.com/office/powerpoint/2010/main" val="407847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“New” items</a:t>
            </a:r>
          </a:p>
        </p:txBody>
      </p:sp>
      <p:sp>
        <p:nvSpPr>
          <p:cNvPr id="3" name="Content Placeholder 2"/>
          <p:cNvSpPr>
            <a:spLocks noGrp="1"/>
          </p:cNvSpPr>
          <p:nvPr>
            <p:ph idx="1"/>
          </p:nvPr>
        </p:nvSpPr>
        <p:spPr>
          <a:xfrm>
            <a:off x="457200" y="1600200"/>
            <a:ext cx="6312568" cy="4525963"/>
          </a:xfrm>
        </p:spPr>
        <p:txBody>
          <a:bodyPr/>
          <a:lstStyle/>
          <a:p>
            <a:r>
              <a:rPr lang="en-US" dirty="0"/>
              <a:t>I.e., items that were actually not included in the list</a:t>
            </a:r>
          </a:p>
          <a:p>
            <a:r>
              <a:rPr lang="en-US" dirty="0"/>
              <a:t>Can we say we observed false memory, if someone put down “soya sauce”?</a:t>
            </a:r>
          </a:p>
          <a:p>
            <a:pPr lvl="1"/>
            <a:endParaRPr lang="en-US" dirty="0"/>
          </a:p>
        </p:txBody>
      </p:sp>
      <p:sp>
        <p:nvSpPr>
          <p:cNvPr id="4" name="Content Placeholder 2"/>
          <p:cNvSpPr txBox="1">
            <a:spLocks/>
          </p:cNvSpPr>
          <p:nvPr/>
        </p:nvSpPr>
        <p:spPr>
          <a:xfrm>
            <a:off x="6521115" y="913212"/>
            <a:ext cx="2165685" cy="569329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9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mad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fear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hate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rage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temper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fury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ire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wrath</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happy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fight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hatred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mean</a:t>
            </a:r>
          </a:p>
        </p:txBody>
      </p:sp>
    </p:spTree>
    <p:extLst>
      <p:ext uri="{BB962C8B-B14F-4D97-AF65-F5344CB8AC3E}">
        <p14:creationId xmlns:p14="http://schemas.microsoft.com/office/powerpoint/2010/main" val="182044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Lures”</a:t>
            </a:r>
          </a:p>
        </p:txBody>
      </p:sp>
      <p:sp>
        <p:nvSpPr>
          <p:cNvPr id="3" name="Content Placeholder 2"/>
          <p:cNvSpPr>
            <a:spLocks noGrp="1"/>
          </p:cNvSpPr>
          <p:nvPr>
            <p:ph idx="1"/>
          </p:nvPr>
        </p:nvSpPr>
        <p:spPr>
          <a:xfrm>
            <a:off x="457200" y="1600200"/>
            <a:ext cx="6063915" cy="4525963"/>
          </a:xfrm>
        </p:spPr>
        <p:txBody>
          <a:bodyPr>
            <a:normAutofit/>
          </a:bodyPr>
          <a:lstStyle/>
          <a:p>
            <a:r>
              <a:rPr lang="en-US" dirty="0"/>
              <a:t>We are not looking for random mistakes. Rather, we are looking for systematic mistakes</a:t>
            </a:r>
          </a:p>
          <a:p>
            <a:r>
              <a:rPr lang="en-US" dirty="0"/>
              <a:t>What kind of systematic mistakes?</a:t>
            </a:r>
          </a:p>
          <a:p>
            <a:r>
              <a:rPr lang="en-US" dirty="0"/>
              <a:t>Critical lures</a:t>
            </a:r>
          </a:p>
          <a:p>
            <a:pPr lvl="1"/>
            <a:r>
              <a:rPr lang="en-US" dirty="0"/>
              <a:t>I.e., words that are not in the original list but people might think they are, because they are thematically related </a:t>
            </a:r>
          </a:p>
        </p:txBody>
      </p:sp>
      <p:sp>
        <p:nvSpPr>
          <p:cNvPr id="4" name="Content Placeholder 2"/>
          <p:cNvSpPr txBox="1">
            <a:spLocks/>
          </p:cNvSpPr>
          <p:nvPr/>
        </p:nvSpPr>
        <p:spPr>
          <a:xfrm>
            <a:off x="6521115" y="913212"/>
            <a:ext cx="2165685" cy="569329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9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mad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fear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hate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rage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temper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fury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ire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wrath</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happy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fight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hatred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mean</a:t>
            </a:r>
          </a:p>
        </p:txBody>
      </p:sp>
    </p:spTree>
    <p:extLst>
      <p:ext uri="{BB962C8B-B14F-4D97-AF65-F5344CB8AC3E}">
        <p14:creationId xmlns:p14="http://schemas.microsoft.com/office/powerpoint/2010/main" val="224816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a:t>
            </a:r>
          </a:p>
        </p:txBody>
      </p:sp>
      <p:sp>
        <p:nvSpPr>
          <p:cNvPr id="3" name="Content Placeholder 2"/>
          <p:cNvSpPr>
            <a:spLocks noGrp="1"/>
          </p:cNvSpPr>
          <p:nvPr>
            <p:ph idx="1"/>
          </p:nvPr>
        </p:nvSpPr>
        <p:spPr/>
        <p:txBody>
          <a:bodyPr>
            <a:normAutofit/>
          </a:bodyPr>
          <a:lstStyle/>
          <a:p>
            <a:r>
              <a:rPr lang="en-US" dirty="0"/>
              <a:t>On a blank piece of paper write the following:</a:t>
            </a:r>
          </a:p>
          <a:p>
            <a:endParaRPr lang="en-US" dirty="0"/>
          </a:p>
          <a:p>
            <a:pPr marL="0" indent="0">
              <a:buNone/>
            </a:pPr>
            <a:r>
              <a:rPr lang="en-US" dirty="0"/>
              <a:t>Recall</a:t>
            </a:r>
          </a:p>
          <a:p>
            <a:r>
              <a:rPr lang="en-US" dirty="0"/>
              <a:t># of items falsely recalled  _____________</a:t>
            </a:r>
          </a:p>
          <a:p>
            <a:pPr marL="0" indent="0">
              <a:buNone/>
            </a:pPr>
            <a:r>
              <a:rPr lang="en-US" dirty="0"/>
              <a:t>Recognition</a:t>
            </a:r>
          </a:p>
          <a:p>
            <a:r>
              <a:rPr lang="en-US" dirty="0"/>
              <a:t>Old items, # said old___________</a:t>
            </a:r>
          </a:p>
          <a:p>
            <a:r>
              <a:rPr lang="en-US" dirty="0"/>
              <a:t>New items, # said old___________</a:t>
            </a:r>
          </a:p>
          <a:p>
            <a:r>
              <a:rPr lang="en-US" dirty="0"/>
              <a:t>Critical Lures, # said old__________</a:t>
            </a:r>
          </a:p>
        </p:txBody>
      </p:sp>
    </p:spTree>
    <p:extLst>
      <p:ext uri="{BB962C8B-B14F-4D97-AF65-F5344CB8AC3E}">
        <p14:creationId xmlns:p14="http://schemas.microsoft.com/office/powerpoint/2010/main" val="1444053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 of items falsely recalled  _____________</a:t>
            </a:r>
          </a:p>
        </p:txBody>
      </p:sp>
      <p:sp>
        <p:nvSpPr>
          <p:cNvPr id="3" name="Content Placeholder 2"/>
          <p:cNvSpPr>
            <a:spLocks noGrp="1"/>
          </p:cNvSpPr>
          <p:nvPr>
            <p:ph idx="1"/>
          </p:nvPr>
        </p:nvSpPr>
        <p:spPr/>
        <p:txBody>
          <a:bodyPr>
            <a:normAutofit/>
          </a:bodyPr>
          <a:lstStyle/>
          <a:p>
            <a:r>
              <a:rPr lang="en-US" dirty="0"/>
              <a:t>For each list, add 1 if you wrote down the following words</a:t>
            </a:r>
          </a:p>
          <a:p>
            <a:r>
              <a:rPr lang="en-US" dirty="0"/>
              <a:t>List 1:  Sleep</a:t>
            </a:r>
          </a:p>
          <a:p>
            <a:r>
              <a:rPr lang="en-US" dirty="0"/>
              <a:t>List 2: Anger</a:t>
            </a:r>
          </a:p>
          <a:p>
            <a:r>
              <a:rPr lang="en-US" dirty="0"/>
              <a:t>List 3: Cold</a:t>
            </a:r>
          </a:p>
          <a:p>
            <a:r>
              <a:rPr lang="en-US" dirty="0"/>
              <a:t>List 4: Sweet</a:t>
            </a:r>
          </a:p>
          <a:p>
            <a:r>
              <a:rPr lang="en-US" dirty="0"/>
              <a:t>List 5: Fruit</a:t>
            </a:r>
          </a:p>
          <a:p>
            <a:r>
              <a:rPr lang="en-US" dirty="0"/>
              <a:t>Write down the total, the lowest possible value is 0, and the highest is 5.</a:t>
            </a:r>
          </a:p>
        </p:txBody>
      </p:sp>
    </p:spTree>
    <p:extLst>
      <p:ext uri="{BB962C8B-B14F-4D97-AF65-F5344CB8AC3E}">
        <p14:creationId xmlns:p14="http://schemas.microsoft.com/office/powerpoint/2010/main" val="3168541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 you said Old______</a:t>
            </a:r>
          </a:p>
        </p:txBody>
      </p:sp>
      <p:sp>
        <p:nvSpPr>
          <p:cNvPr id="3" name="Content Placeholder 2"/>
          <p:cNvSpPr>
            <a:spLocks noGrp="1"/>
          </p:cNvSpPr>
          <p:nvPr>
            <p:ph idx="1"/>
          </p:nvPr>
        </p:nvSpPr>
        <p:spPr/>
        <p:txBody>
          <a:bodyPr numCol="2">
            <a:noAutofit/>
          </a:bodyPr>
          <a:lstStyle/>
          <a:p>
            <a:pPr marL="514350" indent="-514350">
              <a:buFont typeface="+mj-lt"/>
              <a:buAutoNum type="arabicPeriod"/>
            </a:pPr>
            <a:r>
              <a:rPr lang="en-US" sz="2500" b="1" dirty="0"/>
              <a:t>hot</a:t>
            </a:r>
          </a:p>
          <a:p>
            <a:pPr marL="514350" indent="-514350">
              <a:buFont typeface="+mj-lt"/>
              <a:buAutoNum type="arabicPeriod"/>
            </a:pPr>
            <a:r>
              <a:rPr lang="en-US" sz="2500" b="1" dirty="0"/>
              <a:t>apple</a:t>
            </a:r>
          </a:p>
          <a:p>
            <a:pPr marL="514350" indent="-514350">
              <a:buFont typeface="+mj-lt"/>
              <a:buAutoNum type="arabicPeriod"/>
            </a:pPr>
            <a:r>
              <a:rPr lang="en-US" sz="2500" dirty="0"/>
              <a:t>hill</a:t>
            </a:r>
          </a:p>
          <a:p>
            <a:pPr marL="514350" indent="-514350">
              <a:buFont typeface="+mj-lt"/>
              <a:buAutoNum type="arabicPeriod"/>
            </a:pPr>
            <a:r>
              <a:rPr lang="en-US" sz="2500" dirty="0"/>
              <a:t>smooth</a:t>
            </a:r>
          </a:p>
          <a:p>
            <a:pPr marL="514350" indent="-514350">
              <a:buFont typeface="+mj-lt"/>
              <a:buAutoNum type="arabicPeriod"/>
            </a:pPr>
            <a:r>
              <a:rPr lang="en-US" sz="2500" dirty="0"/>
              <a:t>sweet</a:t>
            </a:r>
          </a:p>
          <a:p>
            <a:pPr marL="514350" indent="-514350">
              <a:buFont typeface="+mj-lt"/>
              <a:buAutoNum type="arabicPeriod"/>
            </a:pPr>
            <a:r>
              <a:rPr lang="en-US" sz="2500" dirty="0"/>
              <a:t>mountain</a:t>
            </a:r>
          </a:p>
          <a:p>
            <a:pPr marL="514350" indent="-514350">
              <a:buFont typeface="+mj-lt"/>
              <a:buAutoNum type="arabicPeriod"/>
            </a:pPr>
            <a:r>
              <a:rPr lang="en-US" sz="2500" dirty="0"/>
              <a:t>cold</a:t>
            </a:r>
          </a:p>
          <a:p>
            <a:pPr marL="514350" indent="-514350">
              <a:buFont typeface="+mj-lt"/>
              <a:buAutoNum type="arabicPeriod"/>
            </a:pPr>
            <a:r>
              <a:rPr lang="en-US" sz="2500" dirty="0"/>
              <a:t>table</a:t>
            </a:r>
          </a:p>
          <a:p>
            <a:pPr marL="514350" indent="-514350">
              <a:buFont typeface="+mj-lt"/>
              <a:buAutoNum type="arabicPeriod"/>
            </a:pPr>
            <a:r>
              <a:rPr lang="en-US" sz="2500" dirty="0"/>
              <a:t>anger</a:t>
            </a:r>
          </a:p>
          <a:p>
            <a:pPr marL="514350" indent="-514350">
              <a:buFont typeface="+mj-lt"/>
              <a:buAutoNum type="arabicPeriod"/>
            </a:pPr>
            <a:r>
              <a:rPr lang="en-US" sz="2500" dirty="0"/>
              <a:t>chair</a:t>
            </a:r>
          </a:p>
          <a:p>
            <a:pPr marL="514350" indent="-514350">
              <a:buFont typeface="+mj-lt"/>
              <a:buAutoNum type="arabicPeriod"/>
            </a:pPr>
            <a:r>
              <a:rPr lang="en-US" sz="2500" dirty="0"/>
              <a:t>river</a:t>
            </a:r>
          </a:p>
          <a:p>
            <a:pPr marL="514350" indent="-514350">
              <a:buFont typeface="+mj-lt"/>
              <a:buAutoNum type="arabicPeriod"/>
            </a:pPr>
            <a:r>
              <a:rPr lang="en-US" sz="2500" b="1" dirty="0"/>
              <a:t>bed</a:t>
            </a:r>
          </a:p>
          <a:p>
            <a:pPr marL="514350" indent="-514350">
              <a:buFont typeface="+mj-lt"/>
              <a:buAutoNum type="arabicPeriod"/>
            </a:pPr>
            <a:r>
              <a:rPr lang="en-US" sz="2500" b="1" dirty="0"/>
              <a:t>sour</a:t>
            </a:r>
          </a:p>
          <a:p>
            <a:pPr marL="514350" indent="-514350">
              <a:buFont typeface="+mj-lt"/>
              <a:buAutoNum type="arabicPeriod"/>
            </a:pPr>
            <a:r>
              <a:rPr lang="en-US" sz="2500" dirty="0"/>
              <a:t>water</a:t>
            </a:r>
          </a:p>
          <a:p>
            <a:pPr marL="514350" indent="-514350">
              <a:buFont typeface="+mj-lt"/>
              <a:buAutoNum type="arabicPeriod"/>
            </a:pPr>
            <a:r>
              <a:rPr lang="en-US" sz="2500" dirty="0"/>
              <a:t>sleep</a:t>
            </a:r>
          </a:p>
          <a:p>
            <a:pPr marL="514350" indent="-514350">
              <a:buFont typeface="+mj-lt"/>
              <a:buAutoNum type="arabicPeriod"/>
            </a:pPr>
            <a:r>
              <a:rPr lang="en-US" sz="2500" dirty="0"/>
              <a:t>door</a:t>
            </a:r>
          </a:p>
          <a:p>
            <a:pPr marL="514350" indent="-514350">
              <a:buFont typeface="+mj-lt"/>
              <a:buAutoNum type="arabicPeriod"/>
            </a:pPr>
            <a:r>
              <a:rPr lang="en-US" sz="2500" b="1" dirty="0"/>
              <a:t>mad</a:t>
            </a:r>
          </a:p>
          <a:p>
            <a:pPr marL="514350" indent="-514350">
              <a:buFont typeface="+mj-lt"/>
              <a:buAutoNum type="arabicPeriod"/>
            </a:pPr>
            <a:r>
              <a:rPr lang="en-US" sz="2500" dirty="0"/>
              <a:t>fruit</a:t>
            </a:r>
          </a:p>
          <a:p>
            <a:pPr marL="514350" indent="-514350">
              <a:buFont typeface="+mj-lt"/>
              <a:buAutoNum type="arabicPeriod"/>
            </a:pPr>
            <a:r>
              <a:rPr lang="en-US" sz="2500" dirty="0"/>
              <a:t>rough</a:t>
            </a:r>
          </a:p>
          <a:p>
            <a:pPr marL="514350" indent="-514350">
              <a:buFont typeface="+mj-lt"/>
              <a:buAutoNum type="arabicPeriod"/>
            </a:pPr>
            <a:r>
              <a:rPr lang="en-US" sz="2500" dirty="0"/>
              <a:t>window</a:t>
            </a:r>
          </a:p>
        </p:txBody>
      </p:sp>
    </p:spTree>
    <p:extLst>
      <p:ext uri="{BB962C8B-B14F-4D97-AF65-F5344CB8AC3E}">
        <p14:creationId xmlns:p14="http://schemas.microsoft.com/office/powerpoint/2010/main" val="1884577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 you said Old ______</a:t>
            </a:r>
          </a:p>
        </p:txBody>
      </p:sp>
      <p:sp>
        <p:nvSpPr>
          <p:cNvPr id="3" name="Content Placeholder 2"/>
          <p:cNvSpPr>
            <a:spLocks noGrp="1"/>
          </p:cNvSpPr>
          <p:nvPr>
            <p:ph idx="1"/>
          </p:nvPr>
        </p:nvSpPr>
        <p:spPr/>
        <p:txBody>
          <a:bodyPr numCol="2">
            <a:noAutofit/>
          </a:bodyPr>
          <a:lstStyle/>
          <a:p>
            <a:pPr marL="514350" indent="-514350">
              <a:buFont typeface="+mj-lt"/>
              <a:buAutoNum type="arabicPeriod"/>
            </a:pPr>
            <a:r>
              <a:rPr lang="en-US" sz="2500" dirty="0"/>
              <a:t>hot</a:t>
            </a:r>
          </a:p>
          <a:p>
            <a:pPr marL="514350" indent="-514350">
              <a:buFont typeface="+mj-lt"/>
              <a:buAutoNum type="arabicPeriod"/>
            </a:pPr>
            <a:r>
              <a:rPr lang="en-US" sz="2500" dirty="0"/>
              <a:t>apple</a:t>
            </a:r>
          </a:p>
          <a:p>
            <a:pPr marL="514350" indent="-514350">
              <a:buFont typeface="+mj-lt"/>
              <a:buAutoNum type="arabicPeriod"/>
            </a:pPr>
            <a:r>
              <a:rPr lang="en-US" sz="2500" b="1" dirty="0"/>
              <a:t>hill</a:t>
            </a:r>
          </a:p>
          <a:p>
            <a:pPr marL="514350" indent="-514350">
              <a:buFont typeface="+mj-lt"/>
              <a:buAutoNum type="arabicPeriod"/>
            </a:pPr>
            <a:r>
              <a:rPr lang="en-US" sz="2500" b="1" dirty="0"/>
              <a:t>smooth</a:t>
            </a:r>
          </a:p>
          <a:p>
            <a:pPr marL="514350" indent="-514350">
              <a:buFont typeface="+mj-lt"/>
              <a:buAutoNum type="arabicPeriod"/>
            </a:pPr>
            <a:r>
              <a:rPr lang="en-US" sz="2500" dirty="0"/>
              <a:t>sweet</a:t>
            </a:r>
          </a:p>
          <a:p>
            <a:pPr marL="514350" indent="-514350">
              <a:buFont typeface="+mj-lt"/>
              <a:buAutoNum type="arabicPeriod"/>
            </a:pPr>
            <a:r>
              <a:rPr lang="en-US" sz="2500" b="1" dirty="0"/>
              <a:t>mountain</a:t>
            </a:r>
          </a:p>
          <a:p>
            <a:pPr marL="514350" indent="-514350">
              <a:buFont typeface="+mj-lt"/>
              <a:buAutoNum type="arabicPeriod"/>
            </a:pPr>
            <a:r>
              <a:rPr lang="en-US" sz="2500" dirty="0"/>
              <a:t>cold</a:t>
            </a:r>
          </a:p>
          <a:p>
            <a:pPr marL="514350" indent="-514350">
              <a:buFont typeface="+mj-lt"/>
              <a:buAutoNum type="arabicPeriod"/>
            </a:pPr>
            <a:r>
              <a:rPr lang="en-US" sz="2500" b="1" dirty="0"/>
              <a:t>table</a:t>
            </a:r>
          </a:p>
          <a:p>
            <a:pPr marL="514350" indent="-514350">
              <a:buFont typeface="+mj-lt"/>
              <a:buAutoNum type="arabicPeriod"/>
            </a:pPr>
            <a:r>
              <a:rPr lang="en-US" sz="2500" dirty="0"/>
              <a:t>anger</a:t>
            </a:r>
          </a:p>
          <a:p>
            <a:pPr marL="514350" indent="-514350">
              <a:buFont typeface="+mj-lt"/>
              <a:buAutoNum type="arabicPeriod"/>
            </a:pPr>
            <a:r>
              <a:rPr lang="en-US" sz="2500" b="1" dirty="0"/>
              <a:t>chair</a:t>
            </a:r>
          </a:p>
          <a:p>
            <a:pPr marL="514350" indent="-514350">
              <a:buFont typeface="+mj-lt"/>
              <a:buAutoNum type="arabicPeriod"/>
            </a:pPr>
            <a:r>
              <a:rPr lang="en-US" sz="2500" b="1" dirty="0"/>
              <a:t>river</a:t>
            </a:r>
          </a:p>
          <a:p>
            <a:pPr marL="514350" indent="-514350">
              <a:buFont typeface="+mj-lt"/>
              <a:buAutoNum type="arabicPeriod"/>
            </a:pPr>
            <a:r>
              <a:rPr lang="en-US" sz="2500" dirty="0"/>
              <a:t>bed</a:t>
            </a:r>
          </a:p>
          <a:p>
            <a:pPr marL="514350" indent="-514350">
              <a:buFont typeface="+mj-lt"/>
              <a:buAutoNum type="arabicPeriod"/>
            </a:pPr>
            <a:r>
              <a:rPr lang="en-US" sz="2500" dirty="0"/>
              <a:t>sour</a:t>
            </a:r>
          </a:p>
          <a:p>
            <a:pPr marL="514350" indent="-514350">
              <a:buFont typeface="+mj-lt"/>
              <a:buAutoNum type="arabicPeriod"/>
            </a:pPr>
            <a:r>
              <a:rPr lang="en-US" sz="2500" b="1" dirty="0"/>
              <a:t>water</a:t>
            </a:r>
          </a:p>
          <a:p>
            <a:pPr marL="514350" indent="-514350">
              <a:buFont typeface="+mj-lt"/>
              <a:buAutoNum type="arabicPeriod"/>
            </a:pPr>
            <a:r>
              <a:rPr lang="en-US" sz="2500" dirty="0"/>
              <a:t>sleep</a:t>
            </a:r>
          </a:p>
          <a:p>
            <a:pPr marL="514350" indent="-514350">
              <a:buFont typeface="+mj-lt"/>
              <a:buAutoNum type="arabicPeriod"/>
            </a:pPr>
            <a:r>
              <a:rPr lang="en-US" sz="2500" b="1" dirty="0"/>
              <a:t>door</a:t>
            </a:r>
          </a:p>
          <a:p>
            <a:pPr marL="514350" indent="-514350">
              <a:buFont typeface="+mj-lt"/>
              <a:buAutoNum type="arabicPeriod"/>
            </a:pPr>
            <a:r>
              <a:rPr lang="en-US" sz="2500" dirty="0"/>
              <a:t>mad</a:t>
            </a:r>
          </a:p>
          <a:p>
            <a:pPr marL="514350" indent="-514350">
              <a:buFont typeface="+mj-lt"/>
              <a:buAutoNum type="arabicPeriod"/>
            </a:pPr>
            <a:r>
              <a:rPr lang="en-US" sz="2500" dirty="0"/>
              <a:t>fruit</a:t>
            </a:r>
          </a:p>
          <a:p>
            <a:pPr marL="514350" indent="-514350">
              <a:buFont typeface="+mj-lt"/>
              <a:buAutoNum type="arabicPeriod"/>
            </a:pPr>
            <a:r>
              <a:rPr lang="en-US" sz="2500" b="1" dirty="0"/>
              <a:t>rough</a:t>
            </a:r>
          </a:p>
          <a:p>
            <a:pPr marL="514350" indent="-514350">
              <a:buFont typeface="+mj-lt"/>
              <a:buAutoNum type="arabicPeriod"/>
            </a:pPr>
            <a:r>
              <a:rPr lang="en-US" sz="2500" b="1" dirty="0"/>
              <a:t>window</a:t>
            </a:r>
          </a:p>
        </p:txBody>
      </p:sp>
    </p:spTree>
    <p:extLst>
      <p:ext uri="{BB962C8B-B14F-4D97-AF65-F5344CB8AC3E}">
        <p14:creationId xmlns:p14="http://schemas.microsoft.com/office/powerpoint/2010/main" val="3701260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Lures, # you said Old______</a:t>
            </a:r>
          </a:p>
        </p:txBody>
      </p:sp>
      <p:sp>
        <p:nvSpPr>
          <p:cNvPr id="3" name="Content Placeholder 2"/>
          <p:cNvSpPr>
            <a:spLocks noGrp="1"/>
          </p:cNvSpPr>
          <p:nvPr>
            <p:ph idx="1"/>
          </p:nvPr>
        </p:nvSpPr>
        <p:spPr/>
        <p:txBody>
          <a:bodyPr numCol="2">
            <a:noAutofit/>
          </a:bodyPr>
          <a:lstStyle/>
          <a:p>
            <a:pPr marL="514350" indent="-514350">
              <a:buFont typeface="+mj-lt"/>
              <a:buAutoNum type="arabicPeriod"/>
            </a:pPr>
            <a:r>
              <a:rPr lang="en-US" sz="2500" dirty="0"/>
              <a:t>hot</a:t>
            </a:r>
          </a:p>
          <a:p>
            <a:pPr marL="514350" indent="-514350">
              <a:buFont typeface="+mj-lt"/>
              <a:buAutoNum type="arabicPeriod"/>
            </a:pPr>
            <a:r>
              <a:rPr lang="en-US" sz="2500" dirty="0"/>
              <a:t>apple</a:t>
            </a:r>
          </a:p>
          <a:p>
            <a:pPr marL="514350" indent="-514350">
              <a:buFont typeface="+mj-lt"/>
              <a:buAutoNum type="arabicPeriod"/>
            </a:pPr>
            <a:r>
              <a:rPr lang="en-US" sz="2500" dirty="0"/>
              <a:t>hill</a:t>
            </a:r>
          </a:p>
          <a:p>
            <a:pPr marL="514350" indent="-514350">
              <a:buFont typeface="+mj-lt"/>
              <a:buAutoNum type="arabicPeriod"/>
            </a:pPr>
            <a:r>
              <a:rPr lang="en-US" sz="2500" dirty="0"/>
              <a:t>smooth</a:t>
            </a:r>
          </a:p>
          <a:p>
            <a:pPr marL="514350" indent="-514350">
              <a:buFont typeface="+mj-lt"/>
              <a:buAutoNum type="arabicPeriod"/>
            </a:pPr>
            <a:r>
              <a:rPr lang="en-US" sz="2500" b="1" dirty="0"/>
              <a:t>sweet</a:t>
            </a:r>
          </a:p>
          <a:p>
            <a:pPr marL="514350" indent="-514350">
              <a:buFont typeface="+mj-lt"/>
              <a:buAutoNum type="arabicPeriod"/>
            </a:pPr>
            <a:r>
              <a:rPr lang="en-US" sz="2500" dirty="0"/>
              <a:t>mountain</a:t>
            </a:r>
          </a:p>
          <a:p>
            <a:pPr marL="514350" indent="-514350">
              <a:buFont typeface="+mj-lt"/>
              <a:buAutoNum type="arabicPeriod"/>
            </a:pPr>
            <a:r>
              <a:rPr lang="en-US" sz="2500" b="1" dirty="0"/>
              <a:t>cold</a:t>
            </a:r>
          </a:p>
          <a:p>
            <a:pPr marL="514350" indent="-514350">
              <a:buFont typeface="+mj-lt"/>
              <a:buAutoNum type="arabicPeriod"/>
            </a:pPr>
            <a:r>
              <a:rPr lang="en-US" sz="2500" dirty="0"/>
              <a:t>table</a:t>
            </a:r>
          </a:p>
          <a:p>
            <a:pPr marL="514350" indent="-514350">
              <a:buFont typeface="+mj-lt"/>
              <a:buAutoNum type="arabicPeriod"/>
            </a:pPr>
            <a:r>
              <a:rPr lang="en-US" sz="2500" b="1" dirty="0"/>
              <a:t>anger</a:t>
            </a:r>
          </a:p>
          <a:p>
            <a:pPr marL="514350" indent="-514350">
              <a:buFont typeface="+mj-lt"/>
              <a:buAutoNum type="arabicPeriod"/>
            </a:pPr>
            <a:r>
              <a:rPr lang="en-US" sz="2500" dirty="0"/>
              <a:t>chair</a:t>
            </a:r>
          </a:p>
          <a:p>
            <a:pPr marL="514350" indent="-514350">
              <a:buFont typeface="+mj-lt"/>
              <a:buAutoNum type="arabicPeriod"/>
            </a:pPr>
            <a:r>
              <a:rPr lang="en-US" sz="2500" dirty="0"/>
              <a:t>river</a:t>
            </a:r>
          </a:p>
          <a:p>
            <a:pPr marL="514350" indent="-514350">
              <a:buFont typeface="+mj-lt"/>
              <a:buAutoNum type="arabicPeriod"/>
            </a:pPr>
            <a:r>
              <a:rPr lang="en-US" sz="2500" dirty="0"/>
              <a:t>bed</a:t>
            </a:r>
          </a:p>
          <a:p>
            <a:pPr marL="514350" indent="-514350">
              <a:buFont typeface="+mj-lt"/>
              <a:buAutoNum type="arabicPeriod"/>
            </a:pPr>
            <a:r>
              <a:rPr lang="en-US" sz="2500" dirty="0"/>
              <a:t>sour</a:t>
            </a:r>
          </a:p>
          <a:p>
            <a:pPr marL="514350" indent="-514350">
              <a:buFont typeface="+mj-lt"/>
              <a:buAutoNum type="arabicPeriod"/>
            </a:pPr>
            <a:r>
              <a:rPr lang="en-US" sz="2500" dirty="0"/>
              <a:t>water</a:t>
            </a:r>
          </a:p>
          <a:p>
            <a:pPr marL="514350" indent="-514350">
              <a:buFont typeface="+mj-lt"/>
              <a:buAutoNum type="arabicPeriod"/>
            </a:pPr>
            <a:r>
              <a:rPr lang="en-US" sz="2500" b="1" dirty="0"/>
              <a:t>sleep</a:t>
            </a:r>
          </a:p>
          <a:p>
            <a:pPr marL="514350" indent="-514350">
              <a:buFont typeface="+mj-lt"/>
              <a:buAutoNum type="arabicPeriod"/>
            </a:pPr>
            <a:r>
              <a:rPr lang="en-US" sz="2500" dirty="0"/>
              <a:t>door</a:t>
            </a:r>
          </a:p>
          <a:p>
            <a:pPr marL="514350" indent="-514350">
              <a:buFont typeface="+mj-lt"/>
              <a:buAutoNum type="arabicPeriod"/>
            </a:pPr>
            <a:r>
              <a:rPr lang="en-US" sz="2500" dirty="0"/>
              <a:t>mad</a:t>
            </a:r>
          </a:p>
          <a:p>
            <a:pPr marL="514350" indent="-514350">
              <a:buFont typeface="+mj-lt"/>
              <a:buAutoNum type="arabicPeriod"/>
            </a:pPr>
            <a:r>
              <a:rPr lang="en-US" sz="2500" b="1" dirty="0"/>
              <a:t>fruit</a:t>
            </a:r>
          </a:p>
          <a:p>
            <a:pPr marL="514350" indent="-514350">
              <a:buFont typeface="+mj-lt"/>
              <a:buAutoNum type="arabicPeriod"/>
            </a:pPr>
            <a:r>
              <a:rPr lang="en-US" sz="2500" dirty="0"/>
              <a:t>rough</a:t>
            </a:r>
          </a:p>
          <a:p>
            <a:pPr marL="514350" indent="-514350">
              <a:buFont typeface="+mj-lt"/>
              <a:buAutoNum type="arabicPeriod"/>
            </a:pPr>
            <a:r>
              <a:rPr lang="en-US" sz="2500" dirty="0"/>
              <a:t>window</a:t>
            </a:r>
          </a:p>
        </p:txBody>
      </p:sp>
    </p:spTree>
    <p:extLst>
      <p:ext uri="{BB962C8B-B14F-4D97-AF65-F5344CB8AC3E}">
        <p14:creationId xmlns:p14="http://schemas.microsoft.com/office/powerpoint/2010/main" val="4169003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Prediction</a:t>
            </a:r>
          </a:p>
        </p:txBody>
      </p:sp>
      <p:sp>
        <p:nvSpPr>
          <p:cNvPr id="3" name="Content Placeholder 2"/>
          <p:cNvSpPr>
            <a:spLocks noGrp="1"/>
          </p:cNvSpPr>
          <p:nvPr>
            <p:ph idx="1"/>
          </p:nvPr>
        </p:nvSpPr>
        <p:spPr/>
        <p:txBody>
          <a:bodyPr/>
          <a:lstStyle/>
          <a:p>
            <a:endParaRPr lang="en-US"/>
          </a:p>
        </p:txBody>
      </p:sp>
      <p:graphicFrame>
        <p:nvGraphicFramePr>
          <p:cNvPr id="4" name="Object 7"/>
          <p:cNvGraphicFramePr>
            <a:graphicFrameLocks noChangeAspect="1"/>
          </p:cNvGraphicFramePr>
          <p:nvPr/>
        </p:nvGraphicFramePr>
        <p:xfrm>
          <a:off x="744538" y="2382838"/>
          <a:ext cx="8096250" cy="4424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90814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Prediction</a:t>
            </a:r>
          </a:p>
        </p:txBody>
      </p:sp>
      <p:sp>
        <p:nvSpPr>
          <p:cNvPr id="3" name="Content Placeholder 2"/>
          <p:cNvSpPr>
            <a:spLocks noGrp="1"/>
          </p:cNvSpPr>
          <p:nvPr>
            <p:ph idx="1"/>
          </p:nvPr>
        </p:nvSpPr>
        <p:spPr/>
        <p:txBody>
          <a:bodyPr/>
          <a:lstStyle/>
          <a:p>
            <a:endParaRPr lang="en-US"/>
          </a:p>
        </p:txBody>
      </p:sp>
      <p:graphicFrame>
        <p:nvGraphicFramePr>
          <p:cNvPr id="4" name="Object 7"/>
          <p:cNvGraphicFramePr>
            <a:graphicFrameLocks noChangeAspect="1"/>
          </p:cNvGraphicFramePr>
          <p:nvPr/>
        </p:nvGraphicFramePr>
        <p:xfrm>
          <a:off x="744538" y="2382838"/>
          <a:ext cx="8096250" cy="4424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4764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t>Results Section</a:t>
            </a:r>
          </a:p>
        </p:txBody>
      </p:sp>
      <p:sp>
        <p:nvSpPr>
          <p:cNvPr id="48131" name="Content Placeholder 2"/>
          <p:cNvSpPr>
            <a:spLocks noGrp="1"/>
          </p:cNvSpPr>
          <p:nvPr>
            <p:ph sz="quarter" idx="1"/>
          </p:nvPr>
        </p:nvSpPr>
        <p:spPr>
          <a:xfrm>
            <a:off x="457199" y="1219200"/>
            <a:ext cx="7948864" cy="2229853"/>
          </a:xfrm>
        </p:spPr>
        <p:txBody>
          <a:bodyPr>
            <a:normAutofit/>
          </a:bodyPr>
          <a:lstStyle/>
          <a:p>
            <a:r>
              <a:rPr lang="en-US" dirty="0"/>
              <a:t>You will indicate the statistical test you used</a:t>
            </a:r>
          </a:p>
          <a:p>
            <a:pPr lvl="1"/>
            <a:r>
              <a:rPr lang="en-US" dirty="0"/>
              <a:t>A pair-sample t test</a:t>
            </a:r>
          </a:p>
          <a:p>
            <a:r>
              <a:rPr lang="en-US" dirty="0"/>
              <a:t>You will report the t statistics</a:t>
            </a:r>
          </a:p>
          <a:p>
            <a:pPr>
              <a:buNone/>
            </a:pPr>
            <a:r>
              <a:rPr lang="en-US" sz="2800" dirty="0"/>
              <a:t>	</a:t>
            </a:r>
            <a:endParaRPr lang="en-US" dirty="0"/>
          </a:p>
        </p:txBody>
      </p:sp>
      <p:pic>
        <p:nvPicPr>
          <p:cNvPr id="13314" name="Picture 2" descr="http://statistics-help-for-students.com/How_do_I_report_paired_samples_T_test_data_in_APA_style_files/image004.jpg"/>
          <p:cNvPicPr>
            <a:picLocks noChangeAspect="1" noChangeArrowheads="1"/>
          </p:cNvPicPr>
          <p:nvPr/>
        </p:nvPicPr>
        <p:blipFill>
          <a:blip r:embed="rId2"/>
          <a:srcRect/>
          <a:stretch>
            <a:fillRect/>
          </a:stretch>
        </p:blipFill>
        <p:spPr bwMode="auto">
          <a:xfrm>
            <a:off x="781217" y="3123949"/>
            <a:ext cx="5372100" cy="3295651"/>
          </a:xfrm>
          <a:prstGeom prst="rect">
            <a:avLst/>
          </a:prstGeom>
          <a:noFill/>
        </p:spPr>
      </p:pic>
      <p:sp>
        <p:nvSpPr>
          <p:cNvPr id="6" name="TextBox 5"/>
          <p:cNvSpPr txBox="1"/>
          <p:nvPr/>
        </p:nvSpPr>
        <p:spPr>
          <a:xfrm>
            <a:off x="6858000" y="2819400"/>
            <a:ext cx="1981200" cy="2862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endParaRPr lang="en-US" sz="2000" dirty="0"/>
          </a:p>
          <a:p>
            <a:pPr algn="ctr"/>
            <a:r>
              <a:rPr lang="en-US" sz="2000" dirty="0"/>
              <a:t>By the way, this is actually a bad sentence. I just wanted to show you how to plug in numbers from SPSS Output</a:t>
            </a:r>
          </a:p>
          <a:p>
            <a:endParaRPr lang="en-US" sz="2000" dirty="0"/>
          </a:p>
        </p:txBody>
      </p:sp>
    </p:spTree>
    <p:extLst>
      <p:ext uri="{BB962C8B-B14F-4D97-AF65-F5344CB8AC3E}">
        <p14:creationId xmlns:p14="http://schemas.microsoft.com/office/powerpoint/2010/main" val="422157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a:t>Results Section</a:t>
            </a:r>
          </a:p>
        </p:txBody>
      </p:sp>
      <p:sp>
        <p:nvSpPr>
          <p:cNvPr id="49155" name="Content Placeholder 2"/>
          <p:cNvSpPr>
            <a:spLocks noGrp="1"/>
          </p:cNvSpPr>
          <p:nvPr>
            <p:ph sz="quarter" idx="1"/>
          </p:nvPr>
        </p:nvSpPr>
        <p:spPr>
          <a:xfrm>
            <a:off x="457200" y="1219200"/>
            <a:ext cx="8229600" cy="4937125"/>
          </a:xfrm>
        </p:spPr>
        <p:txBody>
          <a:bodyPr>
            <a:normAutofit/>
          </a:bodyPr>
          <a:lstStyle/>
          <a:p>
            <a:pPr eaLnBrk="1" hangingPunct="1"/>
            <a:r>
              <a:rPr lang="en-US" dirty="0">
                <a:latin typeface="Calibri" pitchFamily="34" charset="0"/>
              </a:rPr>
              <a:t>“</a:t>
            </a:r>
            <a:r>
              <a:rPr lang="en-US" dirty="0">
                <a:solidFill>
                  <a:srgbClr val="FF0000"/>
                </a:solidFill>
                <a:latin typeface="Calibri" pitchFamily="34" charset="0"/>
              </a:rPr>
              <a:t>Summarize data </a:t>
            </a:r>
            <a:r>
              <a:rPr lang="en-US" dirty="0">
                <a:latin typeface="Calibri" pitchFamily="34" charset="0"/>
              </a:rPr>
              <a:t>collected and statistical results . . . . Explain tables and figures and results but </a:t>
            </a:r>
            <a:r>
              <a:rPr lang="en-US" dirty="0">
                <a:solidFill>
                  <a:srgbClr val="FF0000"/>
                </a:solidFill>
                <a:latin typeface="Calibri" pitchFamily="34" charset="0"/>
              </a:rPr>
              <a:t>do not discuss </a:t>
            </a:r>
            <a:r>
              <a:rPr lang="en-US" dirty="0">
                <a:latin typeface="Calibri" pitchFamily="34" charset="0"/>
              </a:rPr>
              <a:t>implications.”</a:t>
            </a:r>
          </a:p>
          <a:p>
            <a:pPr algn="ctr" eaLnBrk="1" hangingPunct="1">
              <a:buFont typeface="Wingdings 3" pitchFamily="18" charset="2"/>
              <a:buNone/>
            </a:pPr>
            <a:r>
              <a:rPr lang="en-US" i="1" dirty="0">
                <a:latin typeface="Calibri" pitchFamily="34" charset="0"/>
              </a:rPr>
              <a:t>versus</a:t>
            </a:r>
          </a:p>
          <a:p>
            <a:pPr eaLnBrk="1" hangingPunct="1"/>
            <a:endParaRPr lang="en-US" dirty="0">
              <a:latin typeface="Calibri" pitchFamily="34" charset="0"/>
            </a:endParaRPr>
          </a:p>
          <a:p>
            <a:pPr eaLnBrk="1" hangingPunct="1"/>
            <a:r>
              <a:rPr lang="en-US" dirty="0">
                <a:latin typeface="Calibri" pitchFamily="34" charset="0"/>
              </a:rPr>
              <a:t>“There is, however, </a:t>
            </a:r>
            <a:r>
              <a:rPr lang="en-US" dirty="0">
                <a:solidFill>
                  <a:srgbClr val="00B050"/>
                </a:solidFill>
                <a:latin typeface="Calibri" pitchFamily="34" charset="0"/>
              </a:rPr>
              <a:t>no such thing as a pure results section without an accompanying narrative</a:t>
            </a:r>
            <a:r>
              <a:rPr lang="en-US" dirty="0">
                <a:latin typeface="Calibri" pitchFamily="34" charset="0"/>
              </a:rPr>
              <a:t>. You cannot just throw numbers at readers and expect them to retain them in memory until they reach the discussion. In other words, </a:t>
            </a:r>
            <a:r>
              <a:rPr lang="en-US" dirty="0">
                <a:solidFill>
                  <a:srgbClr val="00B050"/>
                </a:solidFill>
                <a:latin typeface="Calibri" pitchFamily="34" charset="0"/>
              </a:rPr>
              <a:t>write the results section in English prose</a:t>
            </a:r>
            <a:r>
              <a:rPr lang="en-US" dirty="0">
                <a:latin typeface="Calibri" pitchFamily="34" charset="0"/>
              </a:rPr>
              <a:t>.” </a:t>
            </a:r>
          </a:p>
        </p:txBody>
      </p:sp>
    </p:spTree>
    <p:extLst>
      <p:ext uri="{BB962C8B-B14F-4D97-AF65-F5344CB8AC3E}">
        <p14:creationId xmlns:p14="http://schemas.microsoft.com/office/powerpoint/2010/main" val="364308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1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dirty="0"/>
              <a:t>Results Section</a:t>
            </a:r>
          </a:p>
        </p:txBody>
      </p:sp>
      <p:sp>
        <p:nvSpPr>
          <p:cNvPr id="3" name="Content Placeholder 2"/>
          <p:cNvSpPr>
            <a:spLocks noGrp="1"/>
          </p:cNvSpPr>
          <p:nvPr>
            <p:ph sz="quarter" idx="1"/>
          </p:nvPr>
        </p:nvSpPr>
        <p:spPr>
          <a:xfrm>
            <a:off x="457200" y="1450730"/>
            <a:ext cx="8229600" cy="5020407"/>
          </a:xfrm>
        </p:spPr>
        <p:txBody>
          <a:bodyPr>
            <a:normAutofit fontScale="92500" lnSpcReduction="20000"/>
          </a:bodyPr>
          <a:lstStyle/>
          <a:p>
            <a:pPr marL="514350" indent="-514350" eaLnBrk="1" fontAlgn="auto" hangingPunct="1">
              <a:spcAft>
                <a:spcPts val="600"/>
              </a:spcAft>
              <a:buFont typeface="Wingdings 3"/>
              <a:buNone/>
              <a:defRPr/>
            </a:pPr>
            <a:r>
              <a:rPr lang="en-US" sz="2400" dirty="0">
                <a:latin typeface="Calibri" pitchFamily="34" charset="0"/>
              </a:rPr>
              <a:t>1. Topic sentence</a:t>
            </a:r>
          </a:p>
          <a:p>
            <a:pPr marL="514350" indent="-514350" eaLnBrk="1" fontAlgn="auto" hangingPunct="1">
              <a:spcAft>
                <a:spcPts val="600"/>
              </a:spcAft>
              <a:buFont typeface="Wingdings 3"/>
              <a:buNone/>
              <a:defRPr/>
            </a:pPr>
            <a:r>
              <a:rPr lang="en-US" sz="2400" dirty="0">
                <a:solidFill>
                  <a:schemeClr val="tx2"/>
                </a:solidFill>
                <a:latin typeface="Calibri" pitchFamily="34" charset="0"/>
              </a:rPr>
              <a:t>	E.g., “Did caffeine intake increase performance? Results indicate that it depends on gender.”</a:t>
            </a:r>
          </a:p>
          <a:p>
            <a:pPr marL="514350" indent="-514350">
              <a:spcAft>
                <a:spcPts val="600"/>
              </a:spcAft>
              <a:buNone/>
              <a:defRPr/>
            </a:pPr>
            <a:r>
              <a:rPr lang="en-US" sz="2400" dirty="0">
                <a:solidFill>
                  <a:schemeClr val="tx2"/>
                </a:solidFill>
                <a:latin typeface="Calibri" pitchFamily="34" charset="0"/>
              </a:rPr>
              <a:t>2. </a:t>
            </a:r>
            <a:r>
              <a:rPr lang="en-US" sz="2400" dirty="0">
                <a:latin typeface="Calibri" pitchFamily="34" charset="0"/>
              </a:rPr>
              <a:t>Descriptive statistics</a:t>
            </a:r>
          </a:p>
          <a:p>
            <a:pPr marL="971550" lvl="1" indent="-514350">
              <a:spcAft>
                <a:spcPts val="600"/>
              </a:spcAft>
              <a:buNone/>
              <a:defRPr/>
            </a:pPr>
            <a:r>
              <a:rPr lang="en-US" dirty="0">
                <a:solidFill>
                  <a:schemeClr val="tx2"/>
                </a:solidFill>
                <a:latin typeface="Calibri" pitchFamily="34" charset="0"/>
              </a:rPr>
              <a:t>E.g., “… in the sample, participants reported an average of 5.33 hours of sleep (</a:t>
            </a:r>
            <a:r>
              <a:rPr lang="en-US" i="1" dirty="0">
                <a:solidFill>
                  <a:schemeClr val="tx2"/>
                </a:solidFill>
                <a:latin typeface="Calibri" pitchFamily="34" charset="0"/>
              </a:rPr>
              <a:t>M</a:t>
            </a:r>
            <a:r>
              <a:rPr lang="en-US" dirty="0">
                <a:solidFill>
                  <a:schemeClr val="tx2"/>
                </a:solidFill>
                <a:latin typeface="Calibri" pitchFamily="34" charset="0"/>
              </a:rPr>
              <a:t> = 5.33, </a:t>
            </a:r>
            <a:r>
              <a:rPr lang="en-US" i="1" dirty="0">
                <a:solidFill>
                  <a:schemeClr val="tx2"/>
                </a:solidFill>
                <a:latin typeface="Calibri" pitchFamily="34" charset="0"/>
              </a:rPr>
              <a:t>SD</a:t>
            </a:r>
            <a:r>
              <a:rPr lang="en-US" dirty="0">
                <a:solidFill>
                  <a:schemeClr val="tx2"/>
                </a:solidFill>
                <a:latin typeface="Calibri" pitchFamily="34" charset="0"/>
              </a:rPr>
              <a:t> = 1.85) and 8.22 hours of works in weekdays (</a:t>
            </a:r>
            <a:r>
              <a:rPr lang="en-US" i="1" dirty="0">
                <a:solidFill>
                  <a:schemeClr val="tx2"/>
                </a:solidFill>
                <a:latin typeface="Calibri" pitchFamily="34" charset="0"/>
              </a:rPr>
              <a:t>M</a:t>
            </a:r>
            <a:r>
              <a:rPr lang="en-US" dirty="0">
                <a:solidFill>
                  <a:schemeClr val="tx2"/>
                </a:solidFill>
                <a:latin typeface="Calibri" pitchFamily="34" charset="0"/>
              </a:rPr>
              <a:t> = 8.22, </a:t>
            </a:r>
            <a:r>
              <a:rPr lang="en-US" i="1" dirty="0">
                <a:solidFill>
                  <a:schemeClr val="tx2"/>
                </a:solidFill>
                <a:latin typeface="Calibri" pitchFamily="34" charset="0"/>
              </a:rPr>
              <a:t>SD</a:t>
            </a:r>
            <a:r>
              <a:rPr lang="en-US" dirty="0">
                <a:solidFill>
                  <a:schemeClr val="tx2"/>
                </a:solidFill>
                <a:latin typeface="Calibri" pitchFamily="34" charset="0"/>
              </a:rPr>
              <a:t> = 1.65)…”</a:t>
            </a:r>
          </a:p>
          <a:p>
            <a:pPr marL="514350" indent="-514350" eaLnBrk="1" fontAlgn="auto" hangingPunct="1">
              <a:spcAft>
                <a:spcPts val="600"/>
              </a:spcAft>
              <a:buFont typeface="Wingdings 3"/>
              <a:buNone/>
              <a:defRPr/>
            </a:pPr>
            <a:r>
              <a:rPr lang="en-US" sz="2400" dirty="0">
                <a:latin typeface="Calibri" pitchFamily="34" charset="0"/>
              </a:rPr>
              <a:t>3. Inferential statistics:</a:t>
            </a:r>
          </a:p>
          <a:p>
            <a:pPr marL="514350" indent="-514350" eaLnBrk="1" fontAlgn="auto" hangingPunct="1">
              <a:spcAft>
                <a:spcPts val="600"/>
              </a:spcAft>
              <a:buFont typeface="Wingdings 3"/>
              <a:buNone/>
              <a:defRPr/>
            </a:pPr>
            <a:r>
              <a:rPr lang="en-US" sz="2400" dirty="0">
                <a:solidFill>
                  <a:schemeClr val="tx2"/>
                </a:solidFill>
                <a:latin typeface="Calibri" pitchFamily="34" charset="0"/>
              </a:rPr>
              <a:t>	E.g., “… as indicated by a significant Coffee × Gender interaction effect, </a:t>
            </a:r>
            <a:r>
              <a:rPr lang="en-US" sz="2400" i="1" dirty="0">
                <a:solidFill>
                  <a:schemeClr val="tx2"/>
                </a:solidFill>
                <a:latin typeface="Calibri" pitchFamily="34" charset="0"/>
              </a:rPr>
              <a:t>F</a:t>
            </a:r>
            <a:r>
              <a:rPr lang="en-US" sz="2400" dirty="0">
                <a:solidFill>
                  <a:schemeClr val="tx2"/>
                </a:solidFill>
                <a:latin typeface="Calibri" pitchFamily="34" charset="0"/>
              </a:rPr>
              <a:t>(56) = 2.50, </a:t>
            </a:r>
            <a:r>
              <a:rPr lang="en-US" sz="2400" i="1" dirty="0">
                <a:solidFill>
                  <a:schemeClr val="tx2"/>
                </a:solidFill>
                <a:latin typeface="Calibri" pitchFamily="34" charset="0"/>
              </a:rPr>
              <a:t>p </a:t>
            </a:r>
            <a:r>
              <a:rPr lang="en-US" sz="2400" dirty="0">
                <a:solidFill>
                  <a:schemeClr val="tx2"/>
                </a:solidFill>
                <a:latin typeface="Calibri" pitchFamily="34" charset="0"/>
              </a:rPr>
              <a:t>&lt; .05.”</a:t>
            </a:r>
          </a:p>
          <a:p>
            <a:pPr marL="514350" indent="-514350">
              <a:spcAft>
                <a:spcPts val="600"/>
              </a:spcAft>
              <a:buNone/>
              <a:defRPr/>
            </a:pPr>
            <a:r>
              <a:rPr lang="en-US" sz="2400" dirty="0">
                <a:latin typeface="Calibri" pitchFamily="34" charset="0"/>
              </a:rPr>
              <a:t>4. One good sentence in elaborating the effect</a:t>
            </a:r>
          </a:p>
          <a:p>
            <a:pPr marL="514350" indent="-514350">
              <a:spcAft>
                <a:spcPts val="600"/>
              </a:spcAft>
              <a:buNone/>
              <a:defRPr/>
            </a:pPr>
            <a:r>
              <a:rPr lang="en-US" sz="2400" dirty="0">
                <a:solidFill>
                  <a:schemeClr val="tx2"/>
                </a:solidFill>
                <a:latin typeface="Calibri" pitchFamily="34" charset="0"/>
              </a:rPr>
              <a:t>	E.g., “As shown in Figure 1, women performed better after drinking coffee (</a:t>
            </a:r>
            <a:r>
              <a:rPr lang="en-US" sz="2400" i="1" dirty="0">
                <a:solidFill>
                  <a:schemeClr val="tx2"/>
                </a:solidFill>
                <a:latin typeface="Calibri" pitchFamily="34" charset="0"/>
              </a:rPr>
              <a:t>M </a:t>
            </a:r>
            <a:r>
              <a:rPr lang="en-US" sz="2400" dirty="0">
                <a:solidFill>
                  <a:schemeClr val="tx2"/>
                </a:solidFill>
                <a:latin typeface="Calibri" pitchFamily="34" charset="0"/>
              </a:rPr>
              <a:t>= 14.70) than drinking water (</a:t>
            </a:r>
            <a:r>
              <a:rPr lang="en-US" sz="2400" i="1" dirty="0">
                <a:solidFill>
                  <a:schemeClr val="tx2"/>
                </a:solidFill>
                <a:latin typeface="Calibri" pitchFamily="34" charset="0"/>
              </a:rPr>
              <a:t>M </a:t>
            </a:r>
            <a:r>
              <a:rPr lang="en-US" sz="2400" dirty="0">
                <a:solidFill>
                  <a:schemeClr val="tx2"/>
                </a:solidFill>
                <a:latin typeface="Calibri" pitchFamily="34" charset="0"/>
              </a:rPr>
              <a:t>= 0.25), but men performed worse after…”</a:t>
            </a:r>
            <a:endParaRPr lang="en-US" sz="2400" dirty="0">
              <a:latin typeface="Calibri" pitchFamily="34" charset="0"/>
            </a:endParaRPr>
          </a:p>
          <a:p>
            <a:pPr marL="514350" indent="-514350" eaLnBrk="1" fontAlgn="auto" hangingPunct="1">
              <a:spcAft>
                <a:spcPts val="600"/>
              </a:spcAft>
              <a:buFont typeface="Wingdings 3"/>
              <a:buNone/>
              <a:defRPr/>
            </a:pPr>
            <a:endParaRPr lang="en-US" sz="2400" dirty="0">
              <a:solidFill>
                <a:schemeClr val="tx2"/>
              </a:solidFill>
              <a:latin typeface="Calibri" pitchFamily="34" charset="0"/>
            </a:endParaRPr>
          </a:p>
          <a:p>
            <a:pPr marL="274320" indent="-274320" eaLnBrk="1" fontAlgn="auto" hangingPunct="1">
              <a:spcAft>
                <a:spcPts val="0"/>
              </a:spcAft>
              <a:buFont typeface="Wingdings 3"/>
              <a:buChar char=""/>
              <a:defRPr/>
            </a:pPr>
            <a:endParaRPr lang="en-US" dirty="0"/>
          </a:p>
        </p:txBody>
      </p:sp>
    </p:spTree>
    <p:extLst>
      <p:ext uri="{BB962C8B-B14F-4D97-AF65-F5344CB8AC3E}">
        <p14:creationId xmlns:p14="http://schemas.microsoft.com/office/powerpoint/2010/main" val="386494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n-US"/>
              <a:t>Results Section</a:t>
            </a:r>
          </a:p>
        </p:txBody>
      </p:sp>
      <p:graphicFrame>
        <p:nvGraphicFramePr>
          <p:cNvPr id="4" name="Content Placeholder 3"/>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7366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Title Page</a:t>
            </a:r>
            <a:endParaRPr lang="en-US"/>
          </a:p>
        </p:txBody>
      </p:sp>
      <p:sp>
        <p:nvSpPr>
          <p:cNvPr id="19459" name="Text Box 3"/>
          <p:cNvSpPr txBox="1">
            <a:spLocks noChangeArrowheads="1"/>
          </p:cNvSpPr>
          <p:nvPr/>
        </p:nvSpPr>
        <p:spPr bwMode="auto">
          <a:xfrm>
            <a:off x="2590800" y="1905000"/>
            <a:ext cx="3581400" cy="3933384"/>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dirty="0">
                <a:latin typeface="Times New Roman" pitchFamily="18" charset="0"/>
              </a:rPr>
              <a:t>1</a:t>
            </a:r>
          </a:p>
          <a:p>
            <a:pPr eaLnBrk="0" hangingPunct="0">
              <a:spcBef>
                <a:spcPct val="50000"/>
              </a:spcBef>
            </a:pPr>
            <a:r>
              <a:rPr lang="en-US" sz="1200" dirty="0">
                <a:latin typeface="Times New Roman" pitchFamily="18" charset="0"/>
              </a:rPr>
              <a:t>Running head: APA FORMAT FOR STUDENTS</a:t>
            </a:r>
            <a:endParaRPr lang="en-US" dirty="0">
              <a:latin typeface="Times New Roman" pitchFamily="18" charset="0"/>
            </a:endParaRPr>
          </a:p>
          <a:p>
            <a:pPr algn="r" eaLnBrk="0" hangingPunct="0">
              <a:spcBef>
                <a:spcPct val="50000"/>
              </a:spcBef>
            </a:pPr>
            <a:endParaRPr lang="en-US" sz="1200" dirty="0">
              <a:latin typeface="Times New Roman" pitchFamily="18" charset="0"/>
            </a:endParaRPr>
          </a:p>
          <a:p>
            <a:pPr algn="r" eaLnBrk="0" hangingPunct="0">
              <a:spcBef>
                <a:spcPct val="50000"/>
              </a:spcBef>
            </a:pPr>
            <a:endParaRPr lang="en-US" sz="1200" dirty="0">
              <a:latin typeface="Times New Roman" pitchFamily="18" charset="0"/>
            </a:endParaRPr>
          </a:p>
          <a:p>
            <a:pPr algn="r" eaLnBrk="0" hangingPunct="0">
              <a:spcBef>
                <a:spcPct val="50000"/>
              </a:spcBef>
            </a:pPr>
            <a:endParaRPr lang="en-US" sz="1200" dirty="0">
              <a:latin typeface="Times New Roman" pitchFamily="18" charset="0"/>
            </a:endParaRPr>
          </a:p>
          <a:p>
            <a:pPr algn="ctr" eaLnBrk="0" hangingPunct="0">
              <a:lnSpc>
                <a:spcPct val="130000"/>
              </a:lnSpc>
              <a:spcBef>
                <a:spcPct val="50000"/>
              </a:spcBef>
            </a:pPr>
            <a:r>
              <a:rPr lang="en-US" sz="1200" dirty="0">
                <a:latin typeface="Times New Roman" pitchFamily="18" charset="0"/>
              </a:rPr>
              <a:t>APA Format for College Students Taking a Psychology Course</a:t>
            </a:r>
            <a:br>
              <a:rPr lang="en-US" sz="1200" dirty="0">
                <a:latin typeface="Times New Roman" pitchFamily="18" charset="0"/>
              </a:rPr>
            </a:br>
            <a:endParaRPr lang="en-US" dirty="0">
              <a:latin typeface="Times New Roman" pitchFamily="18" charset="0"/>
            </a:endParaRPr>
          </a:p>
          <a:p>
            <a:pPr algn="r" eaLnBrk="0" hangingPunct="0">
              <a:spcBef>
                <a:spcPct val="50000"/>
              </a:spcBef>
            </a:pPr>
            <a:endParaRPr lang="en-US" dirty="0">
              <a:latin typeface="Times New Roman" pitchFamily="18" charset="0"/>
            </a:endParaRPr>
          </a:p>
          <a:p>
            <a:pPr algn="r" eaLnBrk="0" hangingPunct="0">
              <a:spcBef>
                <a:spcPct val="50000"/>
              </a:spcBef>
            </a:pPr>
            <a:endParaRPr lang="en-US" dirty="0">
              <a:latin typeface="Times New Roman" pitchFamily="18" charset="0"/>
            </a:endParaRPr>
          </a:p>
          <a:p>
            <a:pPr algn="r" eaLnBrk="0" hangingPunct="0">
              <a:spcBef>
                <a:spcPct val="50000"/>
              </a:spcBef>
            </a:pPr>
            <a:endParaRPr lang="en-US" dirty="0">
              <a:latin typeface="Times New Roman" pitchFamily="18" charset="0"/>
            </a:endParaRPr>
          </a:p>
        </p:txBody>
      </p:sp>
      <p:sp>
        <p:nvSpPr>
          <p:cNvPr id="19460" name="Line 4"/>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Tree>
    <p:extLst>
      <p:ext uri="{BB962C8B-B14F-4D97-AF65-F5344CB8AC3E}">
        <p14:creationId xmlns:p14="http://schemas.microsoft.com/office/powerpoint/2010/main" val="1450640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Abstract</a:t>
            </a:r>
            <a:endParaRPr lang="en-US"/>
          </a:p>
        </p:txBody>
      </p:sp>
      <p:sp>
        <p:nvSpPr>
          <p:cNvPr id="20483" name="Line 3"/>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20484" name="Text Box 5"/>
          <p:cNvSpPr txBox="1">
            <a:spLocks noChangeArrowheads="1"/>
          </p:cNvSpPr>
          <p:nvPr/>
        </p:nvSpPr>
        <p:spPr bwMode="auto">
          <a:xfrm>
            <a:off x="2590800" y="1905000"/>
            <a:ext cx="3581400" cy="3850285"/>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dirty="0">
                <a:latin typeface="Times New Roman" pitchFamily="18" charset="0"/>
              </a:rPr>
              <a:t>2</a:t>
            </a:r>
          </a:p>
          <a:p>
            <a:pPr algn="ctr" eaLnBrk="0" hangingPunct="0">
              <a:spcBef>
                <a:spcPct val="50000"/>
              </a:spcBef>
            </a:pPr>
            <a:r>
              <a:rPr lang="en-US" sz="1200" dirty="0">
                <a:latin typeface="Times New Roman" pitchFamily="18" charset="0"/>
              </a:rPr>
              <a:t>Abstract</a:t>
            </a:r>
            <a:endParaRPr lang="en-US" dirty="0">
              <a:latin typeface="Times New Roman" pitchFamily="18" charset="0"/>
            </a:endParaRPr>
          </a:p>
          <a:p>
            <a:pPr eaLnBrk="0" hangingPunct="0">
              <a:spcBef>
                <a:spcPct val="50000"/>
              </a:spcBef>
            </a:pPr>
            <a:r>
              <a:rPr lang="en-US" sz="1200" dirty="0">
                <a:latin typeface="Times New Roman" pitchFamily="18" charset="0"/>
              </a:rPr>
              <a:t>The purpose of this presentation  is to help students familiarize themselves with APA format. Students were shown a power point presentation on APA format and asked to incorporate the techniques presented in their papers. I found that after viewing the power point presentation, the average grade on research papers significantly improved. This suggests that most of my students now understand APA format.</a:t>
            </a:r>
          </a:p>
          <a:p>
            <a:pPr algn="r" eaLnBrk="0" hangingPunct="0">
              <a:spcBef>
                <a:spcPct val="50000"/>
              </a:spcBef>
            </a:pPr>
            <a:endParaRPr lang="en-US" sz="1200" dirty="0">
              <a:latin typeface="Times New Roman" pitchFamily="18" charset="0"/>
            </a:endParaRPr>
          </a:p>
          <a:p>
            <a:pPr algn="ctr" eaLnBrk="0" hangingPunct="0">
              <a:lnSpc>
                <a:spcPct val="210000"/>
              </a:lnSpc>
              <a:spcBef>
                <a:spcPct val="50000"/>
              </a:spcBef>
            </a:pPr>
            <a:r>
              <a:rPr lang="en-US" sz="1200" dirty="0">
                <a:latin typeface="Times New Roman" pitchFamily="18" charset="0"/>
              </a:rPr>
              <a:t> </a:t>
            </a:r>
            <a:endParaRPr lang="en-US" dirty="0">
              <a:latin typeface="Times New Roman" pitchFamily="18" charset="0"/>
            </a:endParaRPr>
          </a:p>
          <a:p>
            <a:pPr algn="r" eaLnBrk="0" hangingPunct="0">
              <a:spcBef>
                <a:spcPct val="50000"/>
              </a:spcBef>
            </a:pPr>
            <a:endParaRPr lang="en-US" dirty="0">
              <a:latin typeface="Times New Roman" pitchFamily="18" charset="0"/>
            </a:endParaRPr>
          </a:p>
        </p:txBody>
      </p:sp>
    </p:spTree>
    <p:extLst>
      <p:ext uri="{BB962C8B-B14F-4D97-AF65-F5344CB8AC3E}">
        <p14:creationId xmlns:p14="http://schemas.microsoft.com/office/powerpoint/2010/main" val="743093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Body of the Paper</a:t>
            </a:r>
            <a:endParaRPr lang="en-US"/>
          </a:p>
        </p:txBody>
      </p:sp>
      <p:sp>
        <p:nvSpPr>
          <p:cNvPr id="21507" name="Line 3"/>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21508" name="Rectangle 5"/>
          <p:cNvSpPr>
            <a:spLocks noChangeArrowheads="1"/>
          </p:cNvSpPr>
          <p:nvPr/>
        </p:nvSpPr>
        <p:spPr bwMode="auto">
          <a:xfrm>
            <a:off x="533400" y="1828800"/>
            <a:ext cx="8001000" cy="457200"/>
          </a:xfrm>
          <a:prstGeom prst="rect">
            <a:avLst/>
          </a:prstGeom>
          <a:noFill/>
          <a:ln w="9525">
            <a:noFill/>
            <a:miter lim="800000"/>
            <a:headEnd/>
            <a:tailEnd/>
          </a:ln>
        </p:spPr>
        <p:txBody>
          <a:bodyPr>
            <a:spAutoFit/>
          </a:bodyPr>
          <a:lstStyle/>
          <a:p>
            <a:pPr marL="457200" indent="-457200" eaLnBrk="0" hangingPunct="0">
              <a:spcBef>
                <a:spcPct val="50000"/>
              </a:spcBef>
            </a:pPr>
            <a:endParaRPr lang="en-US"/>
          </a:p>
        </p:txBody>
      </p:sp>
      <p:sp>
        <p:nvSpPr>
          <p:cNvPr id="21509" name="Text Box 6"/>
          <p:cNvSpPr txBox="1">
            <a:spLocks noChangeArrowheads="1"/>
          </p:cNvSpPr>
          <p:nvPr/>
        </p:nvSpPr>
        <p:spPr bwMode="auto">
          <a:xfrm>
            <a:off x="2743200" y="1905000"/>
            <a:ext cx="3581400" cy="4319588"/>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dirty="0">
                <a:latin typeface="Times New Roman" pitchFamily="18" charset="0"/>
              </a:rPr>
              <a:t>3</a:t>
            </a:r>
          </a:p>
          <a:p>
            <a:pPr eaLnBrk="0" hangingPunct="0">
              <a:lnSpc>
                <a:spcPct val="140000"/>
              </a:lnSpc>
              <a:spcBef>
                <a:spcPct val="50000"/>
              </a:spcBef>
            </a:pPr>
            <a:r>
              <a:rPr lang="en-US" sz="1200" dirty="0">
                <a:latin typeface="Times New Roman" pitchFamily="18" charset="0"/>
              </a:rPr>
              <a:t>        APA Format for College Students Taking a          </a:t>
            </a:r>
            <a:br>
              <a:rPr lang="en-US" sz="1200" dirty="0">
                <a:latin typeface="Times New Roman" pitchFamily="18" charset="0"/>
              </a:rPr>
            </a:br>
            <a:r>
              <a:rPr lang="en-US" sz="1200" dirty="0">
                <a:latin typeface="Times New Roman" pitchFamily="18" charset="0"/>
              </a:rPr>
              <a:t>                  Psychology or Statistics Course</a:t>
            </a:r>
            <a:br>
              <a:rPr lang="en-US" sz="1200" dirty="0">
                <a:latin typeface="Times New Roman" pitchFamily="18" charset="0"/>
              </a:rPr>
            </a:br>
            <a:r>
              <a:rPr lang="en-US" sz="1200" dirty="0">
                <a:latin typeface="Times New Roman" pitchFamily="18" charset="0"/>
              </a:rPr>
              <a:t>     Previous studies have shown that a number of students have difficulty understanding and using the APA format of writing. Blah…. blah </a:t>
            </a:r>
            <a:r>
              <a:rPr lang="en-US" sz="1200" dirty="0" err="1">
                <a:latin typeface="Times New Roman" pitchFamily="18" charset="0"/>
              </a:rPr>
              <a:t>blah</a:t>
            </a:r>
            <a:r>
              <a:rPr lang="en-US" sz="1200" dirty="0">
                <a:latin typeface="Times New Roman" pitchFamily="18" charset="0"/>
              </a:rPr>
              <a:t>… blah… blah… blah… blah… blah. Blah.. blah… blah… blah… blah… blah… blah… blah </a:t>
            </a:r>
            <a:r>
              <a:rPr lang="en-US" sz="1200" dirty="0" err="1">
                <a:latin typeface="Times New Roman" pitchFamily="18" charset="0"/>
              </a:rPr>
              <a:t>blah</a:t>
            </a:r>
            <a:r>
              <a:rPr lang="en-US" sz="1200" dirty="0">
                <a:latin typeface="Times New Roman" pitchFamily="18" charset="0"/>
              </a:rPr>
              <a:t>… blah… blah… blah.. blah… blah… blah.      </a:t>
            </a:r>
            <a:br>
              <a:rPr lang="en-US" sz="1200" dirty="0">
                <a:latin typeface="Times New Roman" pitchFamily="18" charset="0"/>
              </a:rPr>
            </a:br>
            <a:r>
              <a:rPr lang="en-US" sz="1200" dirty="0">
                <a:latin typeface="Times New Roman" pitchFamily="18" charset="0"/>
              </a:rPr>
              <a:t>     Blah… blah… blah… blah… blah… blah … blah… blah… blah… blah… blah… blah… blah </a:t>
            </a:r>
            <a:r>
              <a:rPr lang="en-US" sz="1200" dirty="0" err="1">
                <a:latin typeface="Times New Roman" pitchFamily="18" charset="0"/>
              </a:rPr>
              <a:t>blah</a:t>
            </a:r>
            <a:r>
              <a:rPr lang="en-US" sz="1200" dirty="0">
                <a:latin typeface="Times New Roman" pitchFamily="18" charset="0"/>
              </a:rPr>
              <a:t>… blah.. blah… blah… blah… blah. Blah… blah.. blah… blah… blah… blah… blah.. blah </a:t>
            </a:r>
            <a:r>
              <a:rPr lang="en-US" sz="1200" dirty="0" err="1">
                <a:latin typeface="Times New Roman" pitchFamily="18" charset="0"/>
              </a:rPr>
              <a:t>blah</a:t>
            </a:r>
            <a:r>
              <a:rPr lang="en-US" sz="1200" dirty="0">
                <a:latin typeface="Times New Roman" pitchFamily="18" charset="0"/>
              </a:rPr>
              <a:t>… blah… blah… blah… blah… blah… blah         </a:t>
            </a:r>
            <a:br>
              <a:rPr lang="en-US" sz="1200" dirty="0">
                <a:latin typeface="Times New Roman" pitchFamily="18" charset="0"/>
              </a:rPr>
            </a:br>
            <a:r>
              <a:rPr lang="en-US" sz="1200" dirty="0">
                <a:latin typeface="Times New Roman" pitchFamily="18" charset="0"/>
              </a:rPr>
              <a:t>     </a:t>
            </a:r>
            <a:r>
              <a:rPr lang="en-US" sz="1200" dirty="0" err="1">
                <a:latin typeface="Times New Roman" pitchFamily="18" charset="0"/>
              </a:rPr>
              <a:t>Blah</a:t>
            </a:r>
            <a:r>
              <a:rPr lang="en-US" sz="1200" dirty="0">
                <a:latin typeface="Times New Roman" pitchFamily="18" charset="0"/>
              </a:rPr>
              <a:t>… blah… blah… blah… blah… blah…b</a:t>
            </a:r>
          </a:p>
        </p:txBody>
      </p:sp>
    </p:spTree>
    <p:extLst>
      <p:ext uri="{BB962C8B-B14F-4D97-AF65-F5344CB8AC3E}">
        <p14:creationId xmlns:p14="http://schemas.microsoft.com/office/powerpoint/2010/main" val="3888780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Body of the Paper</a:t>
            </a:r>
            <a:endParaRPr lang="en-US"/>
          </a:p>
        </p:txBody>
      </p:sp>
      <p:sp>
        <p:nvSpPr>
          <p:cNvPr id="22531" name="Line 3"/>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22532" name="Text Box 5"/>
          <p:cNvSpPr txBox="1">
            <a:spLocks noChangeArrowheads="1"/>
          </p:cNvSpPr>
          <p:nvPr/>
        </p:nvSpPr>
        <p:spPr bwMode="auto">
          <a:xfrm>
            <a:off x="2743200" y="1905000"/>
            <a:ext cx="3581400" cy="4319588"/>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dirty="0">
                <a:latin typeface="Times New Roman" pitchFamily="18" charset="0"/>
              </a:rPr>
              <a:t>4</a:t>
            </a:r>
          </a:p>
          <a:p>
            <a:pPr eaLnBrk="0" hangingPunct="0">
              <a:lnSpc>
                <a:spcPct val="140000"/>
              </a:lnSpc>
              <a:spcBef>
                <a:spcPct val="50000"/>
              </a:spcBef>
            </a:pPr>
            <a:r>
              <a:rPr lang="en-US" sz="1200" dirty="0">
                <a:latin typeface="Times New Roman" pitchFamily="18" charset="0"/>
              </a:rPr>
              <a:t>     Blah… blah… blah… blah… blah… blah … blah… blah… blah… blah… blah… blah… blah </a:t>
            </a:r>
            <a:r>
              <a:rPr lang="en-US" sz="1200" dirty="0" err="1">
                <a:latin typeface="Times New Roman" pitchFamily="18" charset="0"/>
              </a:rPr>
              <a:t>blah</a:t>
            </a:r>
            <a:r>
              <a:rPr lang="en-US" sz="1200" dirty="0">
                <a:latin typeface="Times New Roman" pitchFamily="18" charset="0"/>
              </a:rPr>
              <a:t>… blah.. blah… blah… blah… blah. Blah… blah.. blah… blah… blah… blah… blah.. blah </a:t>
            </a:r>
            <a:r>
              <a:rPr lang="en-US" sz="1200" dirty="0" err="1">
                <a:latin typeface="Times New Roman" pitchFamily="18" charset="0"/>
              </a:rPr>
              <a:t>blah</a:t>
            </a:r>
            <a:r>
              <a:rPr lang="en-US" sz="1200" dirty="0">
                <a:latin typeface="Times New Roman" pitchFamily="18" charset="0"/>
              </a:rPr>
              <a:t>… blah… blah… blah… blah… blah… blah         </a:t>
            </a:r>
            <a:br>
              <a:rPr lang="en-US" sz="1200" dirty="0">
                <a:latin typeface="Times New Roman" pitchFamily="18" charset="0"/>
              </a:rPr>
            </a:br>
            <a:r>
              <a:rPr lang="en-US" sz="1200" dirty="0">
                <a:latin typeface="Times New Roman" pitchFamily="18" charset="0"/>
              </a:rPr>
              <a:t>     </a:t>
            </a:r>
            <a:r>
              <a:rPr lang="en-US" sz="1200" dirty="0" err="1">
                <a:latin typeface="Times New Roman" pitchFamily="18" charset="0"/>
              </a:rPr>
              <a:t>Blah</a:t>
            </a:r>
            <a:r>
              <a:rPr lang="en-US" sz="1200" dirty="0">
                <a:latin typeface="Times New Roman" pitchFamily="18" charset="0"/>
              </a:rPr>
              <a:t>… blah… blah… blah… blah… blah. blah… blah… blah… blah… blah .blah …blah. . blah… blah… blah… blah… blah… blah… blah</a:t>
            </a:r>
            <a:br>
              <a:rPr lang="en-US" sz="1200" dirty="0">
                <a:latin typeface="Times New Roman" pitchFamily="18" charset="0"/>
              </a:rPr>
            </a:br>
            <a:r>
              <a:rPr lang="en-US" sz="1200" dirty="0">
                <a:latin typeface="Times New Roman" pitchFamily="18" charset="0"/>
              </a:rPr>
              <a:t>                                   Method</a:t>
            </a:r>
            <a:br>
              <a:rPr lang="en-US" sz="1200" dirty="0">
                <a:latin typeface="Times New Roman" pitchFamily="18" charset="0"/>
              </a:rPr>
            </a:br>
            <a:r>
              <a:rPr lang="en-US" sz="1200" i="1" dirty="0">
                <a:latin typeface="Times New Roman" pitchFamily="18" charset="0"/>
              </a:rPr>
              <a:t>Participants and Design</a:t>
            </a:r>
            <a:br>
              <a:rPr lang="en-US" sz="1200" i="1" dirty="0">
                <a:latin typeface="Times New Roman" pitchFamily="18" charset="0"/>
              </a:rPr>
            </a:br>
            <a:r>
              <a:rPr lang="en-US" sz="1200" i="1" dirty="0">
                <a:latin typeface="Times New Roman" pitchFamily="18" charset="0"/>
              </a:rPr>
              <a:t>     </a:t>
            </a:r>
            <a:r>
              <a:rPr lang="en-US" sz="1200" dirty="0">
                <a:latin typeface="Times New Roman" pitchFamily="18" charset="0"/>
              </a:rPr>
              <a:t>We selected 250 participants from  the student population at Brooklyn College. Blah… blah… blah… blah… blah… blah…b blah… blah… blah </a:t>
            </a:r>
            <a:r>
              <a:rPr lang="en-US" sz="1200" dirty="0" err="1">
                <a:latin typeface="Times New Roman" pitchFamily="18" charset="0"/>
              </a:rPr>
              <a:t>blah</a:t>
            </a:r>
            <a:r>
              <a:rPr lang="en-US" sz="1200" dirty="0">
                <a:latin typeface="Times New Roman" pitchFamily="18" charset="0"/>
              </a:rPr>
              <a:t>… blah… blah .blah …blah. . blah… blah…</a:t>
            </a:r>
          </a:p>
        </p:txBody>
      </p:sp>
    </p:spTree>
    <p:extLst>
      <p:ext uri="{BB962C8B-B14F-4D97-AF65-F5344CB8AC3E}">
        <p14:creationId xmlns:p14="http://schemas.microsoft.com/office/powerpoint/2010/main" val="937034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Body of the Paper</a:t>
            </a:r>
            <a:endParaRPr lang="en-US"/>
          </a:p>
        </p:txBody>
      </p:sp>
      <p:sp>
        <p:nvSpPr>
          <p:cNvPr id="23555" name="Line 3"/>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23556" name="Text Box 4"/>
          <p:cNvSpPr txBox="1">
            <a:spLocks noChangeArrowheads="1"/>
          </p:cNvSpPr>
          <p:nvPr/>
        </p:nvSpPr>
        <p:spPr bwMode="auto">
          <a:xfrm>
            <a:off x="2743200" y="1905000"/>
            <a:ext cx="3581400" cy="4340225"/>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dirty="0">
                <a:latin typeface="Times New Roman" pitchFamily="18" charset="0"/>
              </a:rPr>
              <a:t>4</a:t>
            </a:r>
          </a:p>
          <a:p>
            <a:pPr eaLnBrk="0" hangingPunct="0">
              <a:lnSpc>
                <a:spcPct val="130000"/>
              </a:lnSpc>
              <a:spcBef>
                <a:spcPct val="50000"/>
              </a:spcBef>
            </a:pPr>
            <a:r>
              <a:rPr lang="en-US" sz="1200" i="1" dirty="0">
                <a:latin typeface="Times New Roman" pitchFamily="18" charset="0"/>
              </a:rPr>
              <a:t>Materials</a:t>
            </a:r>
            <a:br>
              <a:rPr lang="en-US" sz="1200" i="1" dirty="0">
                <a:latin typeface="Times New Roman" pitchFamily="18" charset="0"/>
              </a:rPr>
            </a:br>
            <a:r>
              <a:rPr lang="en-US" sz="1200" i="1" dirty="0">
                <a:latin typeface="Times New Roman" pitchFamily="18" charset="0"/>
              </a:rPr>
              <a:t>     </a:t>
            </a:r>
            <a:r>
              <a:rPr lang="en-US" sz="1200" dirty="0">
                <a:latin typeface="Times New Roman" pitchFamily="18" charset="0"/>
              </a:rPr>
              <a:t>We developed a 50 slide power point presentation about APA format and pre-present- </a:t>
            </a:r>
            <a:r>
              <a:rPr lang="en-US" sz="1200" dirty="0" err="1">
                <a:latin typeface="Times New Roman" pitchFamily="18" charset="0"/>
              </a:rPr>
              <a:t>ation</a:t>
            </a:r>
            <a:r>
              <a:rPr lang="en-US" sz="1200" dirty="0">
                <a:latin typeface="Times New Roman" pitchFamily="18" charset="0"/>
              </a:rPr>
              <a:t> and post-presentation questionnaires. Each questionnaire had 10 questions designed to Blah… blah… blah… blah… blah… blah…blah.. blah… </a:t>
            </a:r>
            <a:br>
              <a:rPr lang="en-US" sz="1200" dirty="0">
                <a:latin typeface="Times New Roman" pitchFamily="18" charset="0"/>
              </a:rPr>
            </a:br>
            <a:r>
              <a:rPr lang="en-US" sz="1200" dirty="0">
                <a:latin typeface="Times New Roman" pitchFamily="18" charset="0"/>
              </a:rPr>
              <a:t>Procedure</a:t>
            </a:r>
            <a:br>
              <a:rPr lang="en-US" sz="1200" dirty="0">
                <a:latin typeface="Times New Roman" pitchFamily="18" charset="0"/>
              </a:rPr>
            </a:br>
            <a:r>
              <a:rPr lang="en-US" sz="1200" dirty="0">
                <a:latin typeface="Times New Roman" pitchFamily="18" charset="0"/>
              </a:rPr>
              <a:t>     After filling out a consent form, participants were asked to complete the pre-presentation questionnaire Blah… blah… blah… blah… blah… blah…b blah… blah… blah… blah… blah </a:t>
            </a:r>
            <a:br>
              <a:rPr lang="en-US" sz="1200" dirty="0">
                <a:latin typeface="Times New Roman" pitchFamily="18" charset="0"/>
              </a:rPr>
            </a:br>
            <a:r>
              <a:rPr lang="en-US" sz="1200" dirty="0">
                <a:latin typeface="Times New Roman" pitchFamily="18" charset="0"/>
              </a:rPr>
              <a:t>                                   Results</a:t>
            </a:r>
            <a:br>
              <a:rPr lang="en-US" sz="1200" dirty="0">
                <a:latin typeface="Times New Roman" pitchFamily="18" charset="0"/>
              </a:rPr>
            </a:br>
            <a:r>
              <a:rPr lang="en-US" sz="1200" dirty="0">
                <a:latin typeface="Times New Roman" pitchFamily="18" charset="0"/>
              </a:rPr>
              <a:t>      We ask, first, whether </a:t>
            </a:r>
            <a:r>
              <a:rPr lang="en-US" sz="1200" i="1" dirty="0">
                <a:latin typeface="Times New Roman" pitchFamily="18" charset="0"/>
              </a:rPr>
              <a:t>x </a:t>
            </a:r>
            <a:r>
              <a:rPr lang="en-US" sz="1200" dirty="0">
                <a:latin typeface="Times New Roman" pitchFamily="18" charset="0"/>
              </a:rPr>
              <a:t>increases </a:t>
            </a:r>
            <a:r>
              <a:rPr lang="en-US" sz="1200" i="1" dirty="0">
                <a:latin typeface="Times New Roman" pitchFamily="18" charset="0"/>
              </a:rPr>
              <a:t>y</a:t>
            </a:r>
            <a:r>
              <a:rPr lang="en-US" sz="1200" dirty="0">
                <a:latin typeface="Times New Roman" pitchFamily="18" charset="0"/>
              </a:rPr>
              <a:t> blah… blah… blah… blah… blah… blah… blah… blah… blah… blah… blah</a:t>
            </a:r>
          </a:p>
        </p:txBody>
      </p:sp>
    </p:spTree>
    <p:extLst>
      <p:ext uri="{BB962C8B-B14F-4D97-AF65-F5344CB8AC3E}">
        <p14:creationId xmlns:p14="http://schemas.microsoft.com/office/powerpoint/2010/main" val="794741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026"/>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References</a:t>
            </a:r>
            <a:endParaRPr lang="en-US"/>
          </a:p>
        </p:txBody>
      </p:sp>
      <p:sp>
        <p:nvSpPr>
          <p:cNvPr id="24579" name="Line 1027"/>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24580" name="Text Box 1029"/>
          <p:cNvSpPr txBox="1">
            <a:spLocks noChangeArrowheads="1"/>
          </p:cNvSpPr>
          <p:nvPr/>
        </p:nvSpPr>
        <p:spPr bwMode="auto">
          <a:xfrm>
            <a:off x="2590800" y="1905000"/>
            <a:ext cx="3581400" cy="3480953"/>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dirty="0">
                <a:latin typeface="Times New Roman" pitchFamily="18" charset="0"/>
              </a:rPr>
              <a:t>12</a:t>
            </a:r>
          </a:p>
          <a:p>
            <a:pPr algn="ctr" eaLnBrk="0" hangingPunct="0">
              <a:spcBef>
                <a:spcPct val="50000"/>
              </a:spcBef>
            </a:pPr>
            <a:r>
              <a:rPr lang="en-US" sz="1200" dirty="0">
                <a:latin typeface="Times New Roman" pitchFamily="18" charset="0"/>
              </a:rPr>
              <a:t>References</a:t>
            </a:r>
            <a:endParaRPr lang="en-US" dirty="0">
              <a:latin typeface="Times New Roman" pitchFamily="18" charset="0"/>
            </a:endParaRPr>
          </a:p>
          <a:p>
            <a:pPr eaLnBrk="0" hangingPunct="0">
              <a:spcBef>
                <a:spcPct val="50000"/>
              </a:spcBef>
            </a:pPr>
            <a:r>
              <a:rPr lang="en-US" sz="1200" dirty="0">
                <a:latin typeface="Times New Roman" pitchFamily="18" charset="0"/>
              </a:rPr>
              <a:t>. . .</a:t>
            </a:r>
          </a:p>
          <a:p>
            <a:pPr eaLnBrk="0" hangingPunct="0">
              <a:spcBef>
                <a:spcPct val="50000"/>
              </a:spcBef>
            </a:pPr>
            <a:endParaRPr lang="en-US" sz="1200" dirty="0">
              <a:latin typeface="Times New Roman" pitchFamily="18" charset="0"/>
            </a:endParaRPr>
          </a:p>
          <a:p>
            <a:pPr eaLnBrk="0" hangingPunct="0">
              <a:spcBef>
                <a:spcPct val="50000"/>
              </a:spcBef>
            </a:pPr>
            <a:endParaRPr lang="en-US" sz="1200" dirty="0">
              <a:latin typeface="Times New Roman" pitchFamily="18" charset="0"/>
            </a:endParaRPr>
          </a:p>
          <a:p>
            <a:pPr eaLnBrk="0" hangingPunct="0">
              <a:spcBef>
                <a:spcPct val="50000"/>
              </a:spcBef>
            </a:pPr>
            <a:endParaRPr lang="en-US" sz="1200" dirty="0">
              <a:latin typeface="Times New Roman" pitchFamily="18" charset="0"/>
            </a:endParaRPr>
          </a:p>
          <a:p>
            <a:pPr eaLnBrk="0" hangingPunct="0">
              <a:spcBef>
                <a:spcPct val="50000"/>
              </a:spcBef>
            </a:pPr>
            <a:endParaRPr lang="en-US" sz="1200" dirty="0">
              <a:latin typeface="Times New Roman" pitchFamily="18" charset="0"/>
            </a:endParaRPr>
          </a:p>
          <a:p>
            <a:pPr algn="r" eaLnBrk="0" hangingPunct="0">
              <a:spcBef>
                <a:spcPct val="50000"/>
              </a:spcBef>
            </a:pPr>
            <a:endParaRPr lang="en-US" sz="1200" dirty="0">
              <a:latin typeface="Times New Roman" pitchFamily="18" charset="0"/>
            </a:endParaRPr>
          </a:p>
          <a:p>
            <a:pPr algn="ctr" eaLnBrk="0" hangingPunct="0">
              <a:lnSpc>
                <a:spcPct val="210000"/>
              </a:lnSpc>
              <a:spcBef>
                <a:spcPct val="50000"/>
              </a:spcBef>
            </a:pPr>
            <a:r>
              <a:rPr lang="en-US" sz="1200" dirty="0">
                <a:latin typeface="Times New Roman" pitchFamily="18" charset="0"/>
              </a:rPr>
              <a:t> </a:t>
            </a:r>
            <a:endParaRPr lang="en-US" dirty="0">
              <a:latin typeface="Times New Roman" pitchFamily="18" charset="0"/>
            </a:endParaRPr>
          </a:p>
          <a:p>
            <a:pPr algn="r" eaLnBrk="0" hangingPunct="0">
              <a:spcBef>
                <a:spcPct val="50000"/>
              </a:spcBef>
            </a:pPr>
            <a:endParaRPr lang="en-US" dirty="0">
              <a:latin typeface="Times New Roman" pitchFamily="18" charset="0"/>
            </a:endParaRPr>
          </a:p>
        </p:txBody>
      </p:sp>
    </p:spTree>
    <p:extLst>
      <p:ext uri="{BB962C8B-B14F-4D97-AF65-F5344CB8AC3E}">
        <p14:creationId xmlns:p14="http://schemas.microsoft.com/office/powerpoint/2010/main" val="1575064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Prediction</a:t>
            </a:r>
          </a:p>
        </p:txBody>
      </p:sp>
      <p:sp>
        <p:nvSpPr>
          <p:cNvPr id="3" name="Content Placeholder 2"/>
          <p:cNvSpPr>
            <a:spLocks noGrp="1"/>
          </p:cNvSpPr>
          <p:nvPr>
            <p:ph idx="1"/>
          </p:nvPr>
        </p:nvSpPr>
        <p:spPr/>
        <p:txBody>
          <a:bodyPr/>
          <a:lstStyle/>
          <a:p>
            <a:endParaRPr lang="en-US"/>
          </a:p>
        </p:txBody>
      </p:sp>
      <p:graphicFrame>
        <p:nvGraphicFramePr>
          <p:cNvPr id="4" name="Object 7"/>
          <p:cNvGraphicFramePr>
            <a:graphicFrameLocks noChangeAspect="1"/>
          </p:cNvGraphicFramePr>
          <p:nvPr/>
        </p:nvGraphicFramePr>
        <p:xfrm>
          <a:off x="744538" y="2382838"/>
          <a:ext cx="8096250" cy="4424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046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idx="1"/>
          </p:nvPr>
        </p:nvSpPr>
        <p:spPr/>
        <p:txBody>
          <a:bodyPr/>
          <a:lstStyle/>
          <a:p>
            <a:pPr marL="342900" lvl="1" indent="-342900" algn="ctr">
              <a:buNone/>
            </a:pPr>
            <a:endParaRPr lang="en-US" dirty="0"/>
          </a:p>
          <a:p>
            <a:pPr marL="342900" lvl="1" indent="-342900" algn="ctr">
              <a:buNone/>
            </a:pPr>
            <a:r>
              <a:rPr lang="en-US" dirty="0"/>
              <a:t>What was the study about, again?</a:t>
            </a:r>
          </a:p>
          <a:p>
            <a:pPr marL="342900" lvl="1" indent="-342900" algn="ctr">
              <a:buNone/>
            </a:pPr>
            <a:r>
              <a:rPr lang="en-US" dirty="0"/>
              <a:t>How did we </a:t>
            </a:r>
            <a:r>
              <a:rPr lang="en-US" dirty="0" err="1"/>
              <a:t>operationalize</a:t>
            </a:r>
            <a:r>
              <a:rPr lang="en-US" dirty="0"/>
              <a:t> memory? </a:t>
            </a:r>
          </a:p>
          <a:p>
            <a:pPr marL="342900" lvl="1" indent="-342900" algn="ctr">
              <a:buNone/>
            </a:pPr>
            <a:r>
              <a:rPr lang="en-US" dirty="0"/>
              <a:t>How did we test if we observed false memory? </a:t>
            </a:r>
          </a:p>
          <a:p>
            <a:pPr marL="342900" lvl="1" indent="-342900" algn="ctr">
              <a:buNone/>
            </a:pPr>
            <a:r>
              <a:rPr lang="en-US" dirty="0"/>
              <a:t>What exactly are “old”, “new”, and “lure”? </a:t>
            </a:r>
          </a:p>
          <a:p>
            <a:pPr marL="342900" lvl="1" indent="-342900" algn="ctr">
              <a:buNone/>
            </a:pPr>
            <a:r>
              <a:rPr lang="en-US" dirty="0"/>
              <a:t>What does it mean that we’ve got a .63 for lure word?</a:t>
            </a:r>
          </a:p>
          <a:p>
            <a:pPr marL="342900" lvl="1" indent="-342900" algn="ctr">
              <a:buNone/>
            </a:pPr>
            <a:r>
              <a:rPr lang="en-US" dirty="0"/>
              <a:t>What did we find?</a:t>
            </a:r>
          </a:p>
          <a:p>
            <a:pPr algn="ctr">
              <a:buNone/>
            </a:pPr>
            <a:endParaRPr lang="en-US" dirty="0"/>
          </a:p>
        </p:txBody>
      </p:sp>
    </p:spTree>
    <p:extLst>
      <p:ext uri="{BB962C8B-B14F-4D97-AF65-F5344CB8AC3E}">
        <p14:creationId xmlns:p14="http://schemas.microsoft.com/office/powerpoint/2010/main" val="244310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None/>
            </a:pPr>
            <a:endParaRPr lang="en-US" dirty="0"/>
          </a:p>
          <a:p>
            <a:pPr>
              <a:buNone/>
            </a:pPr>
            <a:endParaRPr lang="en-US" dirty="0"/>
          </a:p>
          <a:p>
            <a:pPr algn="ctr">
              <a:buNone/>
            </a:pPr>
            <a:r>
              <a:rPr lang="en-US" dirty="0"/>
              <a:t>Method Section</a:t>
            </a:r>
          </a:p>
        </p:txBody>
      </p:sp>
    </p:spTree>
    <p:extLst>
      <p:ext uri="{BB962C8B-B14F-4D97-AF65-F5344CB8AC3E}">
        <p14:creationId xmlns:p14="http://schemas.microsoft.com/office/powerpoint/2010/main" val="315529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t>Method Section</a:t>
            </a:r>
          </a:p>
        </p:txBody>
      </p:sp>
      <p:sp>
        <p:nvSpPr>
          <p:cNvPr id="26627" name="Content Placeholder 2"/>
          <p:cNvSpPr>
            <a:spLocks noGrp="1"/>
          </p:cNvSpPr>
          <p:nvPr>
            <p:ph sz="quarter" idx="1"/>
          </p:nvPr>
        </p:nvSpPr>
        <p:spPr>
          <a:xfrm>
            <a:off x="457200" y="1219200"/>
            <a:ext cx="8229600" cy="4937125"/>
          </a:xfrm>
        </p:spPr>
        <p:txBody>
          <a:bodyPr>
            <a:normAutofit/>
          </a:bodyPr>
          <a:lstStyle/>
          <a:p>
            <a:pPr>
              <a:buFont typeface="Wingdings 3" pitchFamily="18" charset="2"/>
              <a:buNone/>
            </a:pPr>
            <a:r>
              <a:rPr lang="en-US" dirty="0"/>
              <a:t>	</a:t>
            </a:r>
          </a:p>
          <a:p>
            <a:pPr>
              <a:buFont typeface="Wingdings 3" pitchFamily="18" charset="2"/>
              <a:buNone/>
            </a:pPr>
            <a:r>
              <a:rPr lang="en-US" i="1" dirty="0"/>
              <a:t>	The Method section </a:t>
            </a:r>
            <a:r>
              <a:rPr lang="en-US" i="1" dirty="0">
                <a:solidFill>
                  <a:srgbClr val="FF0000"/>
                </a:solidFill>
              </a:rPr>
              <a:t>outlines the procedure </a:t>
            </a:r>
            <a:r>
              <a:rPr lang="en-US" i="1" dirty="0"/>
              <a:t>of the experiment. Include enough detail that a competent researcher could replicate your experiment and an interested scientist could evaluate it validity. However, don’t give unnecessary details (e.g., you would not say, “The toy robot, a product of China, was purchased from Target 3 days before the experiment”, unless you think the origin of the toy robot was a relevant variable). Write the Method section in the past tense, because you are referring to work that you have already done.</a:t>
            </a:r>
          </a:p>
        </p:txBody>
      </p:sp>
    </p:spTree>
    <p:extLst>
      <p:ext uri="{BB962C8B-B14F-4D97-AF65-F5344CB8AC3E}">
        <p14:creationId xmlns:p14="http://schemas.microsoft.com/office/powerpoint/2010/main" val="141815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24539"/>
          </a:xfrm>
        </p:spPr>
        <p:txBody>
          <a:bodyPr>
            <a:normAutofit fontScale="90000"/>
          </a:bodyPr>
          <a:lstStyle/>
          <a:p>
            <a:r>
              <a:rPr lang="en-US" dirty="0"/>
              <a:t>List 1</a:t>
            </a:r>
          </a:p>
        </p:txBody>
      </p:sp>
      <p:sp>
        <p:nvSpPr>
          <p:cNvPr id="3" name="Content Placeholder 2"/>
          <p:cNvSpPr>
            <a:spLocks noGrp="1"/>
          </p:cNvSpPr>
          <p:nvPr>
            <p:ph idx="1"/>
          </p:nvPr>
        </p:nvSpPr>
        <p:spPr>
          <a:xfrm>
            <a:off x="457200" y="913212"/>
            <a:ext cx="8229600" cy="5693298"/>
          </a:xfrm>
        </p:spPr>
        <p:txBody>
          <a:bodyPr>
            <a:normAutofit fontScale="92500" lnSpcReduction="10000"/>
          </a:bodyPr>
          <a:lstStyle/>
          <a:p>
            <a:pPr marL="0" indent="0" algn="ctr">
              <a:buNone/>
            </a:pPr>
            <a:r>
              <a:rPr lang="en-US" dirty="0"/>
              <a:t>bed</a:t>
            </a:r>
          </a:p>
          <a:p>
            <a:pPr marL="0" indent="0" algn="ctr">
              <a:buNone/>
            </a:pPr>
            <a:r>
              <a:rPr lang="en-US" dirty="0"/>
              <a:t>rest</a:t>
            </a:r>
          </a:p>
          <a:p>
            <a:pPr marL="0" indent="0" algn="ctr">
              <a:buNone/>
            </a:pPr>
            <a:r>
              <a:rPr lang="en-US" dirty="0"/>
              <a:t>awake</a:t>
            </a:r>
          </a:p>
          <a:p>
            <a:pPr marL="0" indent="0" algn="ctr">
              <a:buNone/>
            </a:pPr>
            <a:r>
              <a:rPr lang="en-US" dirty="0"/>
              <a:t>tired</a:t>
            </a:r>
          </a:p>
          <a:p>
            <a:pPr marL="0" indent="0" algn="ctr">
              <a:buNone/>
            </a:pPr>
            <a:r>
              <a:rPr lang="en-US" dirty="0"/>
              <a:t>dream</a:t>
            </a:r>
          </a:p>
          <a:p>
            <a:pPr marL="0" indent="0" algn="ctr">
              <a:buNone/>
            </a:pPr>
            <a:r>
              <a:rPr lang="en-US" dirty="0"/>
              <a:t>wake</a:t>
            </a:r>
          </a:p>
          <a:p>
            <a:pPr marL="0" indent="0" algn="ctr">
              <a:buNone/>
            </a:pPr>
            <a:r>
              <a:rPr lang="en-US" dirty="0"/>
              <a:t>snooze</a:t>
            </a:r>
          </a:p>
          <a:p>
            <a:pPr marL="0" indent="0" algn="ctr">
              <a:buNone/>
            </a:pPr>
            <a:r>
              <a:rPr lang="en-US" dirty="0"/>
              <a:t>blanket</a:t>
            </a:r>
          </a:p>
          <a:p>
            <a:pPr marL="0" indent="0" algn="ctr">
              <a:buNone/>
            </a:pPr>
            <a:r>
              <a:rPr lang="en-US" dirty="0"/>
              <a:t>doze</a:t>
            </a:r>
          </a:p>
          <a:p>
            <a:pPr marL="0" indent="0" algn="ctr">
              <a:buNone/>
            </a:pPr>
            <a:r>
              <a:rPr lang="en-US" dirty="0"/>
              <a:t>slumber</a:t>
            </a:r>
          </a:p>
          <a:p>
            <a:pPr marL="0" indent="0" algn="ctr">
              <a:buNone/>
            </a:pPr>
            <a:r>
              <a:rPr lang="en-US" dirty="0"/>
              <a:t>snore</a:t>
            </a:r>
          </a:p>
          <a:p>
            <a:pPr marL="0" indent="0" algn="ctr">
              <a:buNone/>
            </a:pPr>
            <a:r>
              <a:rPr lang="en-US" dirty="0"/>
              <a:t>nap</a:t>
            </a:r>
          </a:p>
        </p:txBody>
      </p:sp>
    </p:spTree>
    <p:extLst>
      <p:ext uri="{BB962C8B-B14F-4D97-AF65-F5344CB8AC3E}">
        <p14:creationId xmlns:p14="http://schemas.microsoft.com/office/powerpoint/2010/main" val="251802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1999"/>
                                          </p:stCondLst>
                                        </p:cTn>
                                        <p:tgtEl>
                                          <p:spTgt spid="3">
                                            <p:txEl>
                                              <p:pRg st="0" end="0"/>
                                            </p:txEl>
                                          </p:spTgt>
                                        </p:tgtEl>
                                        <p:attrNameLst>
                                          <p:attrName>style.visibility</p:attrName>
                                        </p:attrNameLst>
                                      </p:cBhvr>
                                      <p:to>
                                        <p:strVal val="visible"/>
                                      </p:to>
                                    </p:set>
                                  </p:childTnLst>
                                  <p:subTnLst>
                                    <p:set>
                                      <p:cBhvr override="childStyle">
                                        <p:cTn dur="1" fill="hold" display="0" masterRel="nextClick" afterEffect="1"/>
                                        <p:tgtEl>
                                          <p:spTgt spid="3">
                                            <p:txEl>
                                              <p:pRg st="0" end="0"/>
                                            </p:txEl>
                                          </p:spTgt>
                                        </p:tgtEl>
                                        <p:attrNameLst>
                                          <p:attrName>style.visibility</p:attrName>
                                        </p:attrNameLst>
                                      </p:cBhvr>
                                      <p:to>
                                        <p:strVal val="hidden"/>
                                      </p:to>
                                    </p:set>
                                  </p:subTnLst>
                                </p:cTn>
                              </p:par>
                            </p:childTnLst>
                          </p:cTn>
                        </p:par>
                        <p:par>
                          <p:cTn id="7" fill="hold">
                            <p:stCondLst>
                              <p:cond delay="2500"/>
                            </p:stCondLst>
                            <p:childTnLst>
                              <p:par>
                                <p:cTn id="8" presetID="1" presetClass="entr" presetSubtype="0" fill="hold" grpId="0" nodeType="afterEffect">
                                  <p:stCondLst>
                                    <p:cond delay="500"/>
                                  </p:stCondLst>
                                  <p:childTnLst>
                                    <p:set>
                                      <p:cBhvr>
                                        <p:cTn id="9" dur="1" fill="hold">
                                          <p:stCondLst>
                                            <p:cond delay="1999"/>
                                          </p:stCondLst>
                                        </p:cTn>
                                        <p:tgtEl>
                                          <p:spTgt spid="3">
                                            <p:txEl>
                                              <p:pRg st="1" end="1"/>
                                            </p:txEl>
                                          </p:spTgt>
                                        </p:tgtEl>
                                        <p:attrNameLst>
                                          <p:attrName>style.visibility</p:attrName>
                                        </p:attrNameLst>
                                      </p:cBhvr>
                                      <p:to>
                                        <p:strVal val="visible"/>
                                      </p:to>
                                    </p:set>
                                  </p:childTnLst>
                                  <p:subTnLst>
                                    <p:set>
                                      <p:cBhvr override="childStyle">
                                        <p:cTn dur="1" fill="hold" display="0" masterRel="nextClick" afterEffect="1"/>
                                        <p:tgtEl>
                                          <p:spTgt spid="3">
                                            <p:txEl>
                                              <p:pRg st="1" end="1"/>
                                            </p:txEl>
                                          </p:spTgt>
                                        </p:tgtEl>
                                        <p:attrNameLst>
                                          <p:attrName>style.visibility</p:attrName>
                                        </p:attrNameLst>
                                      </p:cBhvr>
                                      <p:to>
                                        <p:strVal val="hidden"/>
                                      </p:to>
                                    </p:set>
                                  </p:subTnLst>
                                </p:cTn>
                              </p:par>
                            </p:childTnLst>
                          </p:cTn>
                        </p:par>
                        <p:par>
                          <p:cTn id="10" fill="hold">
                            <p:stCondLst>
                              <p:cond delay="5000"/>
                            </p:stCondLst>
                            <p:childTnLst>
                              <p:par>
                                <p:cTn id="11" presetID="1" presetClass="entr" presetSubtype="0" fill="hold" grpId="0" nodeType="afterEffect">
                                  <p:stCondLst>
                                    <p:cond delay="500"/>
                                  </p:stCondLst>
                                  <p:childTnLst>
                                    <p:set>
                                      <p:cBhvr>
                                        <p:cTn id="12" dur="1" fill="hold">
                                          <p:stCondLst>
                                            <p:cond delay="1999"/>
                                          </p:stCondLst>
                                        </p:cTn>
                                        <p:tgtEl>
                                          <p:spTgt spid="3">
                                            <p:txEl>
                                              <p:pRg st="2" end="2"/>
                                            </p:txEl>
                                          </p:spTgt>
                                        </p:tgtEl>
                                        <p:attrNameLst>
                                          <p:attrName>style.visibility</p:attrName>
                                        </p:attrNameLst>
                                      </p:cBhvr>
                                      <p:to>
                                        <p:strVal val="visible"/>
                                      </p:to>
                                    </p:set>
                                  </p:childTnLst>
                                  <p:subTnLst>
                                    <p:set>
                                      <p:cBhvr override="childStyle">
                                        <p:cTn dur="1" fill="hold" display="0" masterRel="nextClick" afterEffect="1"/>
                                        <p:tgtEl>
                                          <p:spTgt spid="3">
                                            <p:txEl>
                                              <p:pRg st="2" end="2"/>
                                            </p:txEl>
                                          </p:spTgt>
                                        </p:tgtEl>
                                        <p:attrNameLst>
                                          <p:attrName>style.visibility</p:attrName>
                                        </p:attrNameLst>
                                      </p:cBhvr>
                                      <p:to>
                                        <p:strVal val="hidden"/>
                                      </p:to>
                                    </p:set>
                                  </p:subTnLst>
                                </p:cTn>
                              </p:par>
                            </p:childTnLst>
                          </p:cTn>
                        </p:par>
                        <p:par>
                          <p:cTn id="13" fill="hold">
                            <p:stCondLst>
                              <p:cond delay="7500"/>
                            </p:stCondLst>
                            <p:childTnLst>
                              <p:par>
                                <p:cTn id="14" presetID="1" presetClass="entr" presetSubtype="0" fill="hold" grpId="0" nodeType="afterEffect">
                                  <p:stCondLst>
                                    <p:cond delay="500"/>
                                  </p:stCondLst>
                                  <p:childTnLst>
                                    <p:set>
                                      <p:cBhvr>
                                        <p:cTn id="15" dur="1" fill="hold">
                                          <p:stCondLst>
                                            <p:cond delay="1999"/>
                                          </p:stCondLst>
                                        </p:cTn>
                                        <p:tgtEl>
                                          <p:spTgt spid="3">
                                            <p:txEl>
                                              <p:pRg st="3" end="3"/>
                                            </p:txEl>
                                          </p:spTgt>
                                        </p:tgtEl>
                                        <p:attrNameLst>
                                          <p:attrName>style.visibility</p:attrName>
                                        </p:attrNameLst>
                                      </p:cBhvr>
                                      <p:to>
                                        <p:strVal val="visible"/>
                                      </p:to>
                                    </p:set>
                                  </p:childTnLst>
                                  <p:subTnLst>
                                    <p:set>
                                      <p:cBhvr override="childStyle">
                                        <p:cTn dur="1" fill="hold" display="0" masterRel="nextClick" afterEffect="1"/>
                                        <p:tgtEl>
                                          <p:spTgt spid="3">
                                            <p:txEl>
                                              <p:pRg st="3" end="3"/>
                                            </p:txEl>
                                          </p:spTgt>
                                        </p:tgtEl>
                                        <p:attrNameLst>
                                          <p:attrName>style.visibility</p:attrName>
                                        </p:attrNameLst>
                                      </p:cBhvr>
                                      <p:to>
                                        <p:strVal val="hidden"/>
                                      </p:to>
                                    </p:set>
                                  </p:subTnLst>
                                </p:cTn>
                              </p:par>
                            </p:childTnLst>
                          </p:cTn>
                        </p:par>
                        <p:par>
                          <p:cTn id="16" fill="hold">
                            <p:stCondLst>
                              <p:cond delay="10000"/>
                            </p:stCondLst>
                            <p:childTnLst>
                              <p:par>
                                <p:cTn id="17" presetID="1" presetClass="entr" presetSubtype="0" fill="hold" grpId="0" nodeType="afterEffect">
                                  <p:stCondLst>
                                    <p:cond delay="500"/>
                                  </p:stCondLst>
                                  <p:childTnLst>
                                    <p:set>
                                      <p:cBhvr>
                                        <p:cTn id="18" dur="1" fill="hold">
                                          <p:stCondLst>
                                            <p:cond delay="1999"/>
                                          </p:stCondLst>
                                        </p:cTn>
                                        <p:tgtEl>
                                          <p:spTgt spid="3">
                                            <p:txEl>
                                              <p:pRg st="4" end="4"/>
                                            </p:txEl>
                                          </p:spTgt>
                                        </p:tgtEl>
                                        <p:attrNameLst>
                                          <p:attrName>style.visibility</p:attrName>
                                        </p:attrNameLst>
                                      </p:cBhvr>
                                      <p:to>
                                        <p:strVal val="visible"/>
                                      </p:to>
                                    </p:set>
                                  </p:childTnLst>
                                  <p:subTnLst>
                                    <p:set>
                                      <p:cBhvr override="childStyle">
                                        <p:cTn dur="1" fill="hold" display="0" masterRel="nextClick" afterEffect="1"/>
                                        <p:tgtEl>
                                          <p:spTgt spid="3">
                                            <p:txEl>
                                              <p:pRg st="4" end="4"/>
                                            </p:txEl>
                                          </p:spTgt>
                                        </p:tgtEl>
                                        <p:attrNameLst>
                                          <p:attrName>style.visibility</p:attrName>
                                        </p:attrNameLst>
                                      </p:cBhvr>
                                      <p:to>
                                        <p:strVal val="hidden"/>
                                      </p:to>
                                    </p:set>
                                  </p:subTnLst>
                                </p:cTn>
                              </p:par>
                            </p:childTnLst>
                          </p:cTn>
                        </p:par>
                        <p:par>
                          <p:cTn id="19" fill="hold">
                            <p:stCondLst>
                              <p:cond delay="12500"/>
                            </p:stCondLst>
                            <p:childTnLst>
                              <p:par>
                                <p:cTn id="20" presetID="1" presetClass="entr" presetSubtype="0" fill="hold" grpId="0" nodeType="afterEffect">
                                  <p:stCondLst>
                                    <p:cond delay="500"/>
                                  </p:stCondLst>
                                  <p:childTnLst>
                                    <p:set>
                                      <p:cBhvr>
                                        <p:cTn id="21" dur="1" fill="hold">
                                          <p:stCondLst>
                                            <p:cond delay="1999"/>
                                          </p:stCondLst>
                                        </p:cTn>
                                        <p:tgtEl>
                                          <p:spTgt spid="3">
                                            <p:txEl>
                                              <p:pRg st="5" end="5"/>
                                            </p:txEl>
                                          </p:spTgt>
                                        </p:tgtEl>
                                        <p:attrNameLst>
                                          <p:attrName>style.visibility</p:attrName>
                                        </p:attrNameLst>
                                      </p:cBhvr>
                                      <p:to>
                                        <p:strVal val="visible"/>
                                      </p:to>
                                    </p:set>
                                  </p:childTnLst>
                                  <p:subTnLst>
                                    <p:set>
                                      <p:cBhvr override="childStyle">
                                        <p:cTn dur="1" fill="hold" display="0" masterRel="nextClick" afterEffect="1"/>
                                        <p:tgtEl>
                                          <p:spTgt spid="3">
                                            <p:txEl>
                                              <p:pRg st="5" end="5"/>
                                            </p:txEl>
                                          </p:spTgt>
                                        </p:tgtEl>
                                        <p:attrNameLst>
                                          <p:attrName>style.visibility</p:attrName>
                                        </p:attrNameLst>
                                      </p:cBhvr>
                                      <p:to>
                                        <p:strVal val="hidden"/>
                                      </p:to>
                                    </p:set>
                                  </p:subTnLst>
                                </p:cTn>
                              </p:par>
                            </p:childTnLst>
                          </p:cTn>
                        </p:par>
                        <p:par>
                          <p:cTn id="22" fill="hold">
                            <p:stCondLst>
                              <p:cond delay="15000"/>
                            </p:stCondLst>
                            <p:childTnLst>
                              <p:par>
                                <p:cTn id="23" presetID="1" presetClass="entr" presetSubtype="0" fill="hold" grpId="0" nodeType="afterEffect">
                                  <p:stCondLst>
                                    <p:cond delay="500"/>
                                  </p:stCondLst>
                                  <p:childTnLst>
                                    <p:set>
                                      <p:cBhvr>
                                        <p:cTn id="24" dur="1" fill="hold">
                                          <p:stCondLst>
                                            <p:cond delay="1999"/>
                                          </p:stCondLst>
                                        </p:cTn>
                                        <p:tgtEl>
                                          <p:spTgt spid="3">
                                            <p:txEl>
                                              <p:pRg st="6" end="6"/>
                                            </p:txEl>
                                          </p:spTgt>
                                        </p:tgtEl>
                                        <p:attrNameLst>
                                          <p:attrName>style.visibility</p:attrName>
                                        </p:attrNameLst>
                                      </p:cBhvr>
                                      <p:to>
                                        <p:strVal val="visible"/>
                                      </p:to>
                                    </p:set>
                                  </p:childTnLst>
                                  <p:subTnLst>
                                    <p:set>
                                      <p:cBhvr override="childStyle">
                                        <p:cTn dur="1" fill="hold" display="0" masterRel="nextClick" afterEffect="1"/>
                                        <p:tgtEl>
                                          <p:spTgt spid="3">
                                            <p:txEl>
                                              <p:pRg st="6" end="6"/>
                                            </p:txEl>
                                          </p:spTgt>
                                        </p:tgtEl>
                                        <p:attrNameLst>
                                          <p:attrName>style.visibility</p:attrName>
                                        </p:attrNameLst>
                                      </p:cBhvr>
                                      <p:to>
                                        <p:strVal val="hidden"/>
                                      </p:to>
                                    </p:set>
                                  </p:subTnLst>
                                </p:cTn>
                              </p:par>
                            </p:childTnLst>
                          </p:cTn>
                        </p:par>
                        <p:par>
                          <p:cTn id="25" fill="hold">
                            <p:stCondLst>
                              <p:cond delay="17500"/>
                            </p:stCondLst>
                            <p:childTnLst>
                              <p:par>
                                <p:cTn id="26" presetID="1" presetClass="entr" presetSubtype="0" fill="hold" grpId="0" nodeType="afterEffect">
                                  <p:stCondLst>
                                    <p:cond delay="500"/>
                                  </p:stCondLst>
                                  <p:childTnLst>
                                    <p:set>
                                      <p:cBhvr>
                                        <p:cTn id="27" dur="1" fill="hold">
                                          <p:stCondLst>
                                            <p:cond delay="1999"/>
                                          </p:stCondLst>
                                        </p:cTn>
                                        <p:tgtEl>
                                          <p:spTgt spid="3">
                                            <p:txEl>
                                              <p:pRg st="7" end="7"/>
                                            </p:txEl>
                                          </p:spTgt>
                                        </p:tgtEl>
                                        <p:attrNameLst>
                                          <p:attrName>style.visibility</p:attrName>
                                        </p:attrNameLst>
                                      </p:cBhvr>
                                      <p:to>
                                        <p:strVal val="visible"/>
                                      </p:to>
                                    </p:set>
                                  </p:childTnLst>
                                  <p:subTnLst>
                                    <p:set>
                                      <p:cBhvr override="childStyle">
                                        <p:cTn dur="1" fill="hold" display="0" masterRel="nextClick" afterEffect="1"/>
                                        <p:tgtEl>
                                          <p:spTgt spid="3">
                                            <p:txEl>
                                              <p:pRg st="7" end="7"/>
                                            </p:txEl>
                                          </p:spTgt>
                                        </p:tgtEl>
                                        <p:attrNameLst>
                                          <p:attrName>style.visibility</p:attrName>
                                        </p:attrNameLst>
                                      </p:cBhvr>
                                      <p:to>
                                        <p:strVal val="hidden"/>
                                      </p:to>
                                    </p:set>
                                  </p:subTnLst>
                                </p:cTn>
                              </p:par>
                            </p:childTnLst>
                          </p:cTn>
                        </p:par>
                        <p:par>
                          <p:cTn id="28" fill="hold">
                            <p:stCondLst>
                              <p:cond delay="20000"/>
                            </p:stCondLst>
                            <p:childTnLst>
                              <p:par>
                                <p:cTn id="29" presetID="1" presetClass="entr" presetSubtype="0" fill="hold" grpId="0" nodeType="afterEffect">
                                  <p:stCondLst>
                                    <p:cond delay="500"/>
                                  </p:stCondLst>
                                  <p:childTnLst>
                                    <p:set>
                                      <p:cBhvr>
                                        <p:cTn id="30" dur="1" fill="hold">
                                          <p:stCondLst>
                                            <p:cond delay="1999"/>
                                          </p:stCondLst>
                                        </p:cTn>
                                        <p:tgtEl>
                                          <p:spTgt spid="3">
                                            <p:txEl>
                                              <p:pRg st="8" end="8"/>
                                            </p:txEl>
                                          </p:spTgt>
                                        </p:tgtEl>
                                        <p:attrNameLst>
                                          <p:attrName>style.visibility</p:attrName>
                                        </p:attrNameLst>
                                      </p:cBhvr>
                                      <p:to>
                                        <p:strVal val="visible"/>
                                      </p:to>
                                    </p:set>
                                  </p:childTnLst>
                                  <p:subTnLst>
                                    <p:set>
                                      <p:cBhvr override="childStyle">
                                        <p:cTn dur="1" fill="hold" display="0" masterRel="nextClick" afterEffect="1"/>
                                        <p:tgtEl>
                                          <p:spTgt spid="3">
                                            <p:txEl>
                                              <p:pRg st="8" end="8"/>
                                            </p:txEl>
                                          </p:spTgt>
                                        </p:tgtEl>
                                        <p:attrNameLst>
                                          <p:attrName>style.visibility</p:attrName>
                                        </p:attrNameLst>
                                      </p:cBhvr>
                                      <p:to>
                                        <p:strVal val="hidden"/>
                                      </p:to>
                                    </p:set>
                                  </p:subTnLst>
                                </p:cTn>
                              </p:par>
                            </p:childTnLst>
                          </p:cTn>
                        </p:par>
                        <p:par>
                          <p:cTn id="31" fill="hold">
                            <p:stCondLst>
                              <p:cond delay="22500"/>
                            </p:stCondLst>
                            <p:childTnLst>
                              <p:par>
                                <p:cTn id="32" presetID="1" presetClass="entr" presetSubtype="0" fill="hold" grpId="0" nodeType="afterEffect">
                                  <p:stCondLst>
                                    <p:cond delay="500"/>
                                  </p:stCondLst>
                                  <p:childTnLst>
                                    <p:set>
                                      <p:cBhvr>
                                        <p:cTn id="33" dur="1" fill="hold">
                                          <p:stCondLst>
                                            <p:cond delay="1999"/>
                                          </p:stCondLst>
                                        </p:cTn>
                                        <p:tgtEl>
                                          <p:spTgt spid="3">
                                            <p:txEl>
                                              <p:pRg st="9" end="9"/>
                                            </p:txEl>
                                          </p:spTgt>
                                        </p:tgtEl>
                                        <p:attrNameLst>
                                          <p:attrName>style.visibility</p:attrName>
                                        </p:attrNameLst>
                                      </p:cBhvr>
                                      <p:to>
                                        <p:strVal val="visible"/>
                                      </p:to>
                                    </p:set>
                                  </p:childTnLst>
                                  <p:subTnLst>
                                    <p:set>
                                      <p:cBhvr override="childStyle">
                                        <p:cTn dur="1" fill="hold" display="0" masterRel="nextClick" afterEffect="1"/>
                                        <p:tgtEl>
                                          <p:spTgt spid="3">
                                            <p:txEl>
                                              <p:pRg st="9" end="9"/>
                                            </p:txEl>
                                          </p:spTgt>
                                        </p:tgtEl>
                                        <p:attrNameLst>
                                          <p:attrName>style.visibility</p:attrName>
                                        </p:attrNameLst>
                                      </p:cBhvr>
                                      <p:to>
                                        <p:strVal val="hidden"/>
                                      </p:to>
                                    </p:set>
                                  </p:subTnLst>
                                </p:cTn>
                              </p:par>
                            </p:childTnLst>
                          </p:cTn>
                        </p:par>
                        <p:par>
                          <p:cTn id="34" fill="hold">
                            <p:stCondLst>
                              <p:cond delay="25000"/>
                            </p:stCondLst>
                            <p:childTnLst>
                              <p:par>
                                <p:cTn id="35" presetID="1" presetClass="entr" presetSubtype="0" fill="hold" grpId="0" nodeType="afterEffect">
                                  <p:stCondLst>
                                    <p:cond delay="500"/>
                                  </p:stCondLst>
                                  <p:childTnLst>
                                    <p:set>
                                      <p:cBhvr>
                                        <p:cTn id="36" dur="1" fill="hold">
                                          <p:stCondLst>
                                            <p:cond delay="1999"/>
                                          </p:stCondLst>
                                        </p:cTn>
                                        <p:tgtEl>
                                          <p:spTgt spid="3">
                                            <p:txEl>
                                              <p:pRg st="10" end="10"/>
                                            </p:txEl>
                                          </p:spTgt>
                                        </p:tgtEl>
                                        <p:attrNameLst>
                                          <p:attrName>style.visibility</p:attrName>
                                        </p:attrNameLst>
                                      </p:cBhvr>
                                      <p:to>
                                        <p:strVal val="visible"/>
                                      </p:to>
                                    </p:set>
                                  </p:childTnLst>
                                  <p:subTnLst>
                                    <p:set>
                                      <p:cBhvr override="childStyle">
                                        <p:cTn dur="1" fill="hold" display="0" masterRel="nextClick" afterEffect="1"/>
                                        <p:tgtEl>
                                          <p:spTgt spid="3">
                                            <p:txEl>
                                              <p:pRg st="10" end="10"/>
                                            </p:txEl>
                                          </p:spTgt>
                                        </p:tgtEl>
                                        <p:attrNameLst>
                                          <p:attrName>style.visibility</p:attrName>
                                        </p:attrNameLst>
                                      </p:cBhvr>
                                      <p:to>
                                        <p:strVal val="hidden"/>
                                      </p:to>
                                    </p:set>
                                  </p:subTnLst>
                                </p:cTn>
                              </p:par>
                            </p:childTnLst>
                          </p:cTn>
                        </p:par>
                        <p:par>
                          <p:cTn id="37" fill="hold">
                            <p:stCondLst>
                              <p:cond delay="27500"/>
                            </p:stCondLst>
                            <p:childTnLst>
                              <p:par>
                                <p:cTn id="38" presetID="1" presetClass="entr" presetSubtype="0" fill="hold" grpId="0" nodeType="afterEffect">
                                  <p:stCondLst>
                                    <p:cond delay="500"/>
                                  </p:stCondLst>
                                  <p:childTnLst>
                                    <p:set>
                                      <p:cBhvr>
                                        <p:cTn id="39" dur="1" fill="hold">
                                          <p:stCondLst>
                                            <p:cond delay="1999"/>
                                          </p:stCondLst>
                                        </p:cTn>
                                        <p:tgtEl>
                                          <p:spTgt spid="3">
                                            <p:txEl>
                                              <p:pRg st="11" end="11"/>
                                            </p:txEl>
                                          </p:spTgt>
                                        </p:tgtEl>
                                        <p:attrNameLst>
                                          <p:attrName>style.visibility</p:attrName>
                                        </p:attrNameLst>
                                      </p:cBhvr>
                                      <p:to>
                                        <p:strVal val="visible"/>
                                      </p:to>
                                    </p:set>
                                  </p:childTnLst>
                                  <p:subTnLst>
                                    <p:set>
                                      <p:cBhvr override="childStyle">
                                        <p:cTn dur="1" fill="hold" display="0" masterRel="nextClick" afterEffect="1"/>
                                        <p:tgtEl>
                                          <p:spTgt spid="3">
                                            <p:txEl>
                                              <p:pRg st="11" end="11"/>
                                            </p:txEl>
                                          </p:spTgt>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 second task</a:t>
            </a:r>
          </a:p>
        </p:txBody>
      </p:sp>
      <p:sp>
        <p:nvSpPr>
          <p:cNvPr id="3" name="Content Placeholder 2"/>
          <p:cNvSpPr>
            <a:spLocks noGrp="1"/>
          </p:cNvSpPr>
          <p:nvPr>
            <p:ph idx="1"/>
          </p:nvPr>
        </p:nvSpPr>
        <p:spPr/>
        <p:txBody>
          <a:bodyPr/>
          <a:lstStyle/>
          <a:p>
            <a:r>
              <a:rPr lang="en-US" dirty="0"/>
              <a:t>Count backwards from 217 by 3s for 30 seconds</a:t>
            </a:r>
          </a:p>
        </p:txBody>
      </p:sp>
    </p:spTree>
    <p:extLst>
      <p:ext uri="{BB962C8B-B14F-4D97-AF65-F5344CB8AC3E}">
        <p14:creationId xmlns:p14="http://schemas.microsoft.com/office/powerpoint/2010/main" val="3862178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a:t>
            </a:r>
          </a:p>
        </p:txBody>
      </p:sp>
      <p:sp>
        <p:nvSpPr>
          <p:cNvPr id="3" name="Content Placeholder 2"/>
          <p:cNvSpPr>
            <a:spLocks noGrp="1"/>
          </p:cNvSpPr>
          <p:nvPr>
            <p:ph idx="1"/>
          </p:nvPr>
        </p:nvSpPr>
        <p:spPr/>
        <p:txBody>
          <a:bodyPr/>
          <a:lstStyle/>
          <a:p>
            <a:r>
              <a:rPr lang="en-US" dirty="0"/>
              <a:t>Under List 1, write down as many words as you can remember from list 1</a:t>
            </a:r>
          </a:p>
          <a:p>
            <a:endParaRPr lang="en-US" dirty="0"/>
          </a:p>
          <a:p>
            <a:r>
              <a:rPr lang="en-US" dirty="0"/>
              <a:t>You have 1 minute</a:t>
            </a:r>
          </a:p>
          <a:p>
            <a:endParaRPr lang="en-US" dirty="0"/>
          </a:p>
        </p:txBody>
      </p:sp>
    </p:spTree>
    <p:extLst>
      <p:ext uri="{BB962C8B-B14F-4D97-AF65-F5344CB8AC3E}">
        <p14:creationId xmlns:p14="http://schemas.microsoft.com/office/powerpoint/2010/main" val="3885260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8574"/>
          </a:xfrm>
        </p:spPr>
        <p:txBody>
          <a:bodyPr>
            <a:normAutofit fontScale="90000"/>
          </a:bodyPr>
          <a:lstStyle/>
          <a:p>
            <a:r>
              <a:rPr lang="en-US" dirty="0"/>
              <a:t>“Old” Items</a:t>
            </a:r>
          </a:p>
        </p:txBody>
      </p:sp>
      <p:sp>
        <p:nvSpPr>
          <p:cNvPr id="4" name="Content Placeholder 2"/>
          <p:cNvSpPr txBox="1">
            <a:spLocks/>
          </p:cNvSpPr>
          <p:nvPr/>
        </p:nvSpPr>
        <p:spPr>
          <a:xfrm>
            <a:off x="457200" y="913212"/>
            <a:ext cx="1788695" cy="5693298"/>
          </a:xfrm>
          <a:prstGeom prst="rect">
            <a:avLst/>
          </a:prstGeom>
        </p:spPr>
        <p:txBody>
          <a:bodyPr vert="horz" lIns="91440" tIns="45720" rIns="91440" bIns="45720" rtlCol="0">
            <a:normAutofit fontScale="9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bed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rest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awake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tired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dream</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wake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snooze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blanket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doze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slumber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snore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nap</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a:spLocks noGrp="1"/>
          </p:cNvSpPr>
          <p:nvPr>
            <p:ph idx="1"/>
          </p:nvPr>
        </p:nvSpPr>
        <p:spPr>
          <a:xfrm>
            <a:off x="1876926" y="913212"/>
            <a:ext cx="2165685" cy="5693298"/>
          </a:xfrm>
        </p:spPr>
        <p:txBody>
          <a:bodyPr>
            <a:normAutofit fontScale="92500" lnSpcReduction="10000"/>
          </a:bodyPr>
          <a:lstStyle/>
          <a:p>
            <a:pPr marL="0" indent="0" algn="ctr">
              <a:buNone/>
            </a:pPr>
            <a:r>
              <a:rPr lang="en-US" dirty="0"/>
              <a:t>mad</a:t>
            </a:r>
          </a:p>
          <a:p>
            <a:pPr marL="0" indent="0" algn="ctr">
              <a:buNone/>
            </a:pPr>
            <a:r>
              <a:rPr lang="en-US" dirty="0"/>
              <a:t>fear</a:t>
            </a:r>
          </a:p>
          <a:p>
            <a:pPr marL="0" indent="0" algn="ctr">
              <a:buNone/>
            </a:pPr>
            <a:r>
              <a:rPr lang="en-US" dirty="0"/>
              <a:t>hate</a:t>
            </a:r>
          </a:p>
          <a:p>
            <a:pPr marL="0" indent="0" algn="ctr">
              <a:buNone/>
            </a:pPr>
            <a:r>
              <a:rPr lang="en-US" dirty="0"/>
              <a:t>rage</a:t>
            </a:r>
          </a:p>
          <a:p>
            <a:pPr marL="0" indent="0" algn="ctr">
              <a:buNone/>
            </a:pPr>
            <a:r>
              <a:rPr lang="en-US" dirty="0"/>
              <a:t>temper</a:t>
            </a:r>
          </a:p>
          <a:p>
            <a:pPr marL="0" indent="0" algn="ctr">
              <a:buNone/>
            </a:pPr>
            <a:r>
              <a:rPr lang="en-US" dirty="0"/>
              <a:t>fury</a:t>
            </a:r>
          </a:p>
          <a:p>
            <a:pPr marL="0" indent="0" algn="ctr">
              <a:buNone/>
            </a:pPr>
            <a:r>
              <a:rPr lang="en-US" dirty="0"/>
              <a:t>ire</a:t>
            </a:r>
          </a:p>
          <a:p>
            <a:pPr marL="0" indent="0" algn="ctr">
              <a:buNone/>
            </a:pPr>
            <a:r>
              <a:rPr lang="en-US" dirty="0"/>
              <a:t>wrath</a:t>
            </a:r>
          </a:p>
          <a:p>
            <a:pPr marL="0" indent="0" algn="ctr">
              <a:buNone/>
            </a:pPr>
            <a:r>
              <a:rPr lang="en-US" dirty="0"/>
              <a:t>happy</a:t>
            </a:r>
          </a:p>
          <a:p>
            <a:pPr marL="0" indent="0" algn="ctr">
              <a:buNone/>
            </a:pPr>
            <a:r>
              <a:rPr lang="en-US" dirty="0"/>
              <a:t>fight</a:t>
            </a:r>
          </a:p>
          <a:p>
            <a:pPr marL="0" indent="0" algn="ctr">
              <a:buNone/>
            </a:pPr>
            <a:r>
              <a:rPr lang="en-US" dirty="0"/>
              <a:t>hatred</a:t>
            </a:r>
          </a:p>
          <a:p>
            <a:pPr marL="0" indent="0" algn="ctr">
              <a:buNone/>
            </a:pPr>
            <a:r>
              <a:rPr lang="en-US" dirty="0"/>
              <a:t>mean</a:t>
            </a:r>
          </a:p>
        </p:txBody>
      </p:sp>
      <p:sp>
        <p:nvSpPr>
          <p:cNvPr id="6" name="Content Placeholder 2"/>
          <p:cNvSpPr txBox="1">
            <a:spLocks/>
          </p:cNvSpPr>
          <p:nvPr/>
        </p:nvSpPr>
        <p:spPr>
          <a:xfrm>
            <a:off x="3561347" y="913212"/>
            <a:ext cx="1957137" cy="5693298"/>
          </a:xfrm>
          <a:prstGeom prst="rect">
            <a:avLst/>
          </a:prstGeom>
        </p:spPr>
        <p:txBody>
          <a:bodyPr vert="horz" lIns="91440" tIns="45720" rIns="91440" bIns="45720" rtlCol="0">
            <a:normAutofit fontScale="9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hot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snow</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warm</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winter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ice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wet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frigid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chilly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heat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weather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freeze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air</a:t>
            </a:r>
          </a:p>
        </p:txBody>
      </p:sp>
      <p:sp>
        <p:nvSpPr>
          <p:cNvPr id="7" name="Content Placeholder 2"/>
          <p:cNvSpPr txBox="1">
            <a:spLocks/>
          </p:cNvSpPr>
          <p:nvPr/>
        </p:nvSpPr>
        <p:spPr>
          <a:xfrm>
            <a:off x="5165558" y="913212"/>
            <a:ext cx="2037347" cy="5693298"/>
          </a:xfrm>
          <a:prstGeom prst="rect">
            <a:avLst/>
          </a:prstGeom>
        </p:spPr>
        <p:txBody>
          <a:bodyPr vert="horz" lIns="91440" tIns="45720" rIns="91440" bIns="45720" rtlCol="0">
            <a:normAutofit fontScale="92500" lnSpcReduction="1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sour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candy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sugar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bitter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good</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taste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tooth</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nice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honey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soda</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chocolate</a:t>
            </a:r>
          </a:p>
        </p:txBody>
      </p:sp>
      <p:sp>
        <p:nvSpPr>
          <p:cNvPr id="8" name="Content Placeholder 2"/>
          <p:cNvSpPr txBox="1">
            <a:spLocks/>
          </p:cNvSpPr>
          <p:nvPr/>
        </p:nvSpPr>
        <p:spPr>
          <a:xfrm>
            <a:off x="6994358" y="913212"/>
            <a:ext cx="1692441" cy="5693298"/>
          </a:xfrm>
          <a:prstGeom prst="rect">
            <a:avLst/>
          </a:prstGeom>
        </p:spPr>
        <p:txBody>
          <a:bodyPr vert="horz" lIns="91440" tIns="45720" rIns="91440" bIns="45720" rtlCol="0">
            <a:normAutofit fontScale="9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apple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vegetable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orange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kiwi</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citrus</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ripe</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pear</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banana</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berry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cherry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basket</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a:ln>
                  <a:noFill/>
                </a:ln>
                <a:solidFill>
                  <a:schemeClr val="tx1"/>
                </a:solidFill>
                <a:effectLst/>
                <a:uLnTx/>
                <a:uFillTx/>
                <a:latin typeface="+mn-lt"/>
                <a:ea typeface="+mn-ea"/>
                <a:cs typeface="+mn-cs"/>
              </a:rPr>
              <a:t>juice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73968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Recognition</a:t>
            </a:r>
          </a:p>
        </p:txBody>
      </p:sp>
      <p:sp>
        <p:nvSpPr>
          <p:cNvPr id="3" name="Content Placeholder 2"/>
          <p:cNvSpPr>
            <a:spLocks noGrp="1"/>
          </p:cNvSpPr>
          <p:nvPr>
            <p:ph idx="1"/>
          </p:nvPr>
        </p:nvSpPr>
        <p:spPr/>
        <p:txBody>
          <a:bodyPr numCol="2">
            <a:noAutofit/>
          </a:bodyPr>
          <a:lstStyle/>
          <a:p>
            <a:pPr marL="514350" indent="-514350">
              <a:buFont typeface="+mj-lt"/>
              <a:buAutoNum type="arabicPeriod"/>
            </a:pPr>
            <a:r>
              <a:rPr lang="en-US" sz="2500" dirty="0"/>
              <a:t>hot</a:t>
            </a:r>
          </a:p>
          <a:p>
            <a:pPr marL="514350" indent="-514350">
              <a:buFont typeface="+mj-lt"/>
              <a:buAutoNum type="arabicPeriod"/>
            </a:pPr>
            <a:r>
              <a:rPr lang="en-US" sz="2500" dirty="0"/>
              <a:t>apple</a:t>
            </a:r>
          </a:p>
          <a:p>
            <a:pPr marL="514350" indent="-514350">
              <a:buFont typeface="+mj-lt"/>
              <a:buAutoNum type="arabicPeriod"/>
            </a:pPr>
            <a:r>
              <a:rPr lang="en-US" sz="2500" dirty="0"/>
              <a:t>hill</a:t>
            </a:r>
          </a:p>
          <a:p>
            <a:pPr marL="514350" indent="-514350">
              <a:buFont typeface="+mj-lt"/>
              <a:buAutoNum type="arabicPeriod"/>
            </a:pPr>
            <a:r>
              <a:rPr lang="en-US" sz="2500" dirty="0"/>
              <a:t>smooth</a:t>
            </a:r>
          </a:p>
          <a:p>
            <a:pPr marL="514350" indent="-514350">
              <a:buFont typeface="+mj-lt"/>
              <a:buAutoNum type="arabicPeriod"/>
            </a:pPr>
            <a:r>
              <a:rPr lang="en-US" sz="2500" dirty="0"/>
              <a:t>sweet</a:t>
            </a:r>
          </a:p>
          <a:p>
            <a:pPr marL="514350" indent="-514350">
              <a:buFont typeface="+mj-lt"/>
              <a:buAutoNum type="arabicPeriod"/>
            </a:pPr>
            <a:r>
              <a:rPr lang="en-US" sz="2500" dirty="0"/>
              <a:t>mountain</a:t>
            </a:r>
          </a:p>
          <a:p>
            <a:pPr marL="514350" indent="-514350">
              <a:buFont typeface="+mj-lt"/>
              <a:buAutoNum type="arabicPeriod"/>
            </a:pPr>
            <a:r>
              <a:rPr lang="en-US" sz="2500" dirty="0"/>
              <a:t>cold</a:t>
            </a:r>
          </a:p>
          <a:p>
            <a:pPr marL="514350" indent="-514350">
              <a:buFont typeface="+mj-lt"/>
              <a:buAutoNum type="arabicPeriod"/>
            </a:pPr>
            <a:r>
              <a:rPr lang="en-US" sz="2500" dirty="0"/>
              <a:t>table</a:t>
            </a:r>
          </a:p>
          <a:p>
            <a:pPr marL="514350" indent="-514350">
              <a:buFont typeface="+mj-lt"/>
              <a:buAutoNum type="arabicPeriod"/>
            </a:pPr>
            <a:r>
              <a:rPr lang="en-US" sz="2500" dirty="0"/>
              <a:t>anger</a:t>
            </a:r>
          </a:p>
          <a:p>
            <a:pPr marL="514350" indent="-514350">
              <a:buFont typeface="+mj-lt"/>
              <a:buAutoNum type="arabicPeriod"/>
            </a:pPr>
            <a:r>
              <a:rPr lang="en-US" sz="2500" dirty="0"/>
              <a:t>chair</a:t>
            </a:r>
          </a:p>
          <a:p>
            <a:pPr marL="514350" indent="-514350">
              <a:buFont typeface="+mj-lt"/>
              <a:buAutoNum type="arabicPeriod"/>
            </a:pPr>
            <a:r>
              <a:rPr lang="en-US" sz="2500" dirty="0"/>
              <a:t>river</a:t>
            </a:r>
          </a:p>
          <a:p>
            <a:pPr marL="514350" indent="-514350">
              <a:buFont typeface="+mj-lt"/>
              <a:buAutoNum type="arabicPeriod"/>
            </a:pPr>
            <a:r>
              <a:rPr lang="en-US" sz="2500" dirty="0"/>
              <a:t>bed</a:t>
            </a:r>
          </a:p>
          <a:p>
            <a:pPr marL="514350" indent="-514350">
              <a:buFont typeface="+mj-lt"/>
              <a:buAutoNum type="arabicPeriod"/>
            </a:pPr>
            <a:r>
              <a:rPr lang="en-US" sz="2500" dirty="0"/>
              <a:t>sour</a:t>
            </a:r>
          </a:p>
          <a:p>
            <a:pPr marL="514350" indent="-514350">
              <a:buFont typeface="+mj-lt"/>
              <a:buAutoNum type="arabicPeriod"/>
            </a:pPr>
            <a:r>
              <a:rPr lang="en-US" sz="2500" dirty="0"/>
              <a:t>water</a:t>
            </a:r>
          </a:p>
          <a:p>
            <a:pPr marL="514350" indent="-514350">
              <a:buFont typeface="+mj-lt"/>
              <a:buAutoNum type="arabicPeriod"/>
            </a:pPr>
            <a:r>
              <a:rPr lang="en-US" sz="2500" dirty="0"/>
              <a:t>sleep</a:t>
            </a:r>
          </a:p>
          <a:p>
            <a:pPr marL="514350" indent="-514350">
              <a:buFont typeface="+mj-lt"/>
              <a:buAutoNum type="arabicPeriod"/>
            </a:pPr>
            <a:r>
              <a:rPr lang="en-US" sz="2500" dirty="0"/>
              <a:t>door</a:t>
            </a:r>
          </a:p>
          <a:p>
            <a:pPr marL="514350" indent="-514350">
              <a:buFont typeface="+mj-lt"/>
              <a:buAutoNum type="arabicPeriod"/>
            </a:pPr>
            <a:r>
              <a:rPr lang="en-US" sz="2500" dirty="0"/>
              <a:t>mad</a:t>
            </a:r>
          </a:p>
          <a:p>
            <a:pPr marL="514350" indent="-514350">
              <a:buFont typeface="+mj-lt"/>
              <a:buAutoNum type="arabicPeriod"/>
            </a:pPr>
            <a:r>
              <a:rPr lang="en-US" sz="2500" dirty="0"/>
              <a:t>fruit</a:t>
            </a:r>
          </a:p>
          <a:p>
            <a:pPr marL="514350" indent="-514350">
              <a:buFont typeface="+mj-lt"/>
              <a:buAutoNum type="arabicPeriod"/>
            </a:pPr>
            <a:r>
              <a:rPr lang="en-US" sz="2500" dirty="0"/>
              <a:t>rough</a:t>
            </a:r>
          </a:p>
          <a:p>
            <a:pPr marL="514350" indent="-514350">
              <a:buFont typeface="+mj-lt"/>
              <a:buAutoNum type="arabicPeriod"/>
            </a:pPr>
            <a:r>
              <a:rPr lang="en-US" sz="2500" dirty="0"/>
              <a:t>window</a:t>
            </a:r>
          </a:p>
        </p:txBody>
      </p:sp>
    </p:spTree>
    <p:extLst>
      <p:ext uri="{BB962C8B-B14F-4D97-AF65-F5344CB8AC3E}">
        <p14:creationId xmlns:p14="http://schemas.microsoft.com/office/powerpoint/2010/main" val="2824600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a:t>
            </a:r>
          </a:p>
        </p:txBody>
      </p:sp>
      <p:sp>
        <p:nvSpPr>
          <p:cNvPr id="3" name="Content Placeholder 2"/>
          <p:cNvSpPr>
            <a:spLocks noGrp="1"/>
          </p:cNvSpPr>
          <p:nvPr>
            <p:ph idx="1"/>
          </p:nvPr>
        </p:nvSpPr>
        <p:spPr/>
        <p:txBody>
          <a:bodyPr>
            <a:normAutofit/>
          </a:bodyPr>
          <a:lstStyle/>
          <a:p>
            <a:pPr marL="0" indent="0">
              <a:buNone/>
            </a:pPr>
            <a:r>
              <a:rPr lang="en-US" dirty="0"/>
              <a:t>Recall</a:t>
            </a:r>
          </a:p>
          <a:p>
            <a:r>
              <a:rPr lang="en-US" dirty="0"/>
              <a:t># of items falsely recalled  _____________</a:t>
            </a:r>
          </a:p>
          <a:p>
            <a:pPr marL="0" indent="0">
              <a:buNone/>
            </a:pPr>
            <a:r>
              <a:rPr lang="en-US" dirty="0"/>
              <a:t>Recognition</a:t>
            </a:r>
          </a:p>
          <a:p>
            <a:r>
              <a:rPr lang="en-US" dirty="0"/>
              <a:t>Old items, # said old___________</a:t>
            </a:r>
          </a:p>
          <a:p>
            <a:r>
              <a:rPr lang="en-US" dirty="0"/>
              <a:t>New items, # said old___________</a:t>
            </a:r>
          </a:p>
          <a:p>
            <a:r>
              <a:rPr lang="en-US" dirty="0"/>
              <a:t>Critical Lures, # said old__________</a:t>
            </a:r>
          </a:p>
        </p:txBody>
      </p:sp>
    </p:spTree>
    <p:extLst>
      <p:ext uri="{BB962C8B-B14F-4D97-AF65-F5344CB8AC3E}">
        <p14:creationId xmlns:p14="http://schemas.microsoft.com/office/powerpoint/2010/main" val="2468117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t>Method Section</a:t>
            </a:r>
          </a:p>
        </p:txBody>
      </p:sp>
      <p:sp>
        <p:nvSpPr>
          <p:cNvPr id="27651" name="Content Placeholder 2"/>
          <p:cNvSpPr>
            <a:spLocks noGrp="1"/>
          </p:cNvSpPr>
          <p:nvPr>
            <p:ph sz="quarter" idx="1"/>
          </p:nvPr>
        </p:nvSpPr>
        <p:spPr>
          <a:xfrm>
            <a:off x="457200" y="1219200"/>
            <a:ext cx="8229600" cy="4937125"/>
          </a:xfrm>
        </p:spPr>
        <p:txBody>
          <a:bodyPr>
            <a:normAutofit/>
          </a:bodyPr>
          <a:lstStyle/>
          <a:p>
            <a:pPr>
              <a:buNone/>
            </a:pPr>
            <a:r>
              <a:rPr lang="en-US"/>
              <a:t>GROUP </a:t>
            </a:r>
            <a:r>
              <a:rPr lang="en-US" dirty="0"/>
              <a:t>EXERCISE: Discuss what exactly goes to the Method section (esp. the Materials and Procedure subsection)</a:t>
            </a:r>
          </a:p>
          <a:p>
            <a:r>
              <a:rPr lang="en-US" dirty="0"/>
              <a:t>DVs</a:t>
            </a:r>
          </a:p>
          <a:p>
            <a:r>
              <a:rPr lang="en-US" dirty="0"/>
              <a:t>IV</a:t>
            </a:r>
          </a:p>
          <a:p>
            <a:r>
              <a:rPr lang="en-US" dirty="0"/>
              <a:t>Test details</a:t>
            </a:r>
          </a:p>
          <a:p>
            <a:pPr lvl="1"/>
            <a:r>
              <a:rPr lang="en-US" dirty="0"/>
              <a:t>Experimental design of the study</a:t>
            </a:r>
          </a:p>
          <a:p>
            <a:pPr lvl="1"/>
            <a:r>
              <a:rPr lang="en-US" dirty="0"/>
              <a:t>Number of subjects </a:t>
            </a:r>
          </a:p>
        </p:txBody>
      </p:sp>
    </p:spTree>
    <p:extLst>
      <p:ext uri="{BB962C8B-B14F-4D97-AF65-F5344CB8AC3E}">
        <p14:creationId xmlns:p14="http://schemas.microsoft.com/office/powerpoint/2010/main" val="36468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6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6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651">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651">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6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a:t>Method Section</a:t>
            </a:r>
          </a:p>
        </p:txBody>
      </p:sp>
      <p:graphicFrame>
        <p:nvGraphicFramePr>
          <p:cNvPr id="4" name="Content Placeholder 3"/>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777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normAutofit/>
          </a:bodyPr>
          <a:lstStyle/>
          <a:p>
            <a:r>
              <a:rPr lang="en-US" dirty="0"/>
              <a:t>Method Section</a:t>
            </a:r>
          </a:p>
        </p:txBody>
      </p:sp>
      <p:sp>
        <p:nvSpPr>
          <p:cNvPr id="3" name="Content Placeholder 2"/>
          <p:cNvSpPr>
            <a:spLocks noGrp="1"/>
          </p:cNvSpPr>
          <p:nvPr>
            <p:ph sz="quarter" idx="1"/>
          </p:nvPr>
        </p:nvSpPr>
        <p:spPr>
          <a:xfrm>
            <a:off x="457200" y="1219200"/>
            <a:ext cx="8229600" cy="4937125"/>
          </a:xfrm>
        </p:spPr>
        <p:txBody>
          <a:bodyPr>
            <a:normAutofit fontScale="92500"/>
          </a:bodyPr>
          <a:lstStyle/>
          <a:p>
            <a:pPr marL="514350" indent="-514350" eaLnBrk="1" fontAlgn="auto" hangingPunct="1">
              <a:spcAft>
                <a:spcPts val="0"/>
              </a:spcAft>
              <a:buFont typeface="Wingdings 3"/>
              <a:buAutoNum type="arabicPeriod"/>
              <a:defRPr/>
            </a:pPr>
            <a:r>
              <a:rPr lang="en-US" sz="2400" dirty="0">
                <a:latin typeface="Calibri" pitchFamily="34" charset="0"/>
              </a:rPr>
              <a:t>Topic sentence (the purpose):</a:t>
            </a:r>
          </a:p>
          <a:p>
            <a:pPr marL="914400" lvl="1" indent="-514350" eaLnBrk="1" fontAlgn="auto" hangingPunct="1">
              <a:spcAft>
                <a:spcPts val="0"/>
              </a:spcAft>
              <a:defRPr/>
            </a:pPr>
            <a:r>
              <a:rPr lang="en-US" sz="2400" dirty="0">
                <a:latin typeface="Calibri" pitchFamily="34" charset="0"/>
              </a:rPr>
              <a:t>“To manipulate caffeine intake, …”</a:t>
            </a:r>
          </a:p>
          <a:p>
            <a:pPr marL="514350" indent="-514350" eaLnBrk="1" fontAlgn="auto" hangingPunct="1">
              <a:spcAft>
                <a:spcPts val="0"/>
              </a:spcAft>
              <a:buFont typeface="Wingdings 3"/>
              <a:buAutoNum type="arabicPeriod"/>
              <a:defRPr/>
            </a:pPr>
            <a:r>
              <a:rPr lang="en-US" sz="2400" dirty="0">
                <a:latin typeface="Calibri" pitchFamily="34" charset="0"/>
              </a:rPr>
              <a:t>What was the IV:</a:t>
            </a:r>
          </a:p>
          <a:p>
            <a:pPr marL="914400" lvl="1" indent="-514350" eaLnBrk="1" fontAlgn="auto" hangingPunct="1">
              <a:spcAft>
                <a:spcPts val="0"/>
              </a:spcAft>
              <a:defRPr/>
            </a:pPr>
            <a:r>
              <a:rPr lang="en-US" sz="2400" dirty="0">
                <a:latin typeface="Calibri" pitchFamily="34" charset="0"/>
              </a:rPr>
              <a:t>“…. through random assignment half of the participants were given coffee and the other half were given water.” </a:t>
            </a:r>
          </a:p>
          <a:p>
            <a:pPr marL="514350" indent="-514350" eaLnBrk="1" fontAlgn="auto" hangingPunct="1">
              <a:spcAft>
                <a:spcPts val="0"/>
              </a:spcAft>
              <a:buFont typeface="Wingdings 3"/>
              <a:buAutoNum type="arabicPeriod"/>
              <a:defRPr/>
            </a:pPr>
            <a:r>
              <a:rPr lang="en-US" sz="2400" dirty="0">
                <a:latin typeface="Calibri" pitchFamily="34" charset="0"/>
              </a:rPr>
              <a:t>What was done specifically:</a:t>
            </a:r>
          </a:p>
          <a:p>
            <a:pPr marL="914400" lvl="1" indent="-530225" eaLnBrk="1" fontAlgn="auto" hangingPunct="1">
              <a:spcAft>
                <a:spcPts val="0"/>
              </a:spcAft>
              <a:defRPr/>
            </a:pPr>
            <a:r>
              <a:rPr lang="en-US" sz="2400" dirty="0">
                <a:latin typeface="Calibri" pitchFamily="34" charset="0"/>
              </a:rPr>
              <a:t>“Specifically, participants in the coffee-group were told that the study was about the effect of motor interference (specifically arm-hand movements) on cognitive processing, and we therefore directed them to drink a beverage…”</a:t>
            </a:r>
          </a:p>
          <a:p>
            <a:pPr marL="914400" lvl="1" indent="-530225" eaLnBrk="1" fontAlgn="auto" hangingPunct="1">
              <a:spcAft>
                <a:spcPts val="0"/>
              </a:spcAft>
              <a:defRPr/>
            </a:pPr>
            <a:r>
              <a:rPr lang="en-US" sz="2400" dirty="0">
                <a:latin typeface="Calibri" pitchFamily="34" charset="0"/>
              </a:rPr>
              <a:t>“Beverages were administered in two 1-teaspoon doses in a small cup . . . . Participants were instructed to drink each dose in its entirety in a single swift motion, ‘as if you were drinking a shot’.”</a:t>
            </a:r>
          </a:p>
          <a:p>
            <a:pPr marL="514350" indent="-514350" eaLnBrk="1" fontAlgn="auto" hangingPunct="1">
              <a:spcAft>
                <a:spcPts val="0"/>
              </a:spcAft>
              <a:buFont typeface="Wingdings 3"/>
              <a:buNone/>
              <a:defRPr/>
            </a:pPr>
            <a:endParaRPr lang="en-US" sz="2400" dirty="0">
              <a:latin typeface="Calibri" pitchFamily="34" charset="0"/>
            </a:endParaRPr>
          </a:p>
          <a:p>
            <a:pPr marL="914400" lvl="1" indent="-514350" eaLnBrk="1" fontAlgn="auto" hangingPunct="1">
              <a:spcAft>
                <a:spcPts val="0"/>
              </a:spcAft>
              <a:buFont typeface="Wingdings 3"/>
              <a:buAutoNum type="arabicPeriod"/>
              <a:defRPr/>
            </a:pPr>
            <a:endParaRPr lang="en-US" sz="2400" dirty="0"/>
          </a:p>
          <a:p>
            <a:pPr marL="274320" indent="-274320" eaLnBrk="1" fontAlgn="auto" hangingPunct="1">
              <a:spcAft>
                <a:spcPts val="0"/>
              </a:spcAft>
              <a:buFont typeface="Wingdings 3"/>
              <a:buChar char=""/>
              <a:defRPr/>
            </a:pPr>
            <a:endParaRPr lang="en-US" sz="2400" dirty="0"/>
          </a:p>
          <a:p>
            <a:pPr marL="274320" indent="-274320" eaLnBrk="1" fontAlgn="auto" hangingPunct="1">
              <a:spcAft>
                <a:spcPts val="0"/>
              </a:spcAft>
              <a:buFont typeface="Wingdings 3"/>
              <a:buChar char=""/>
              <a:defRPr/>
            </a:pPr>
            <a:endParaRPr lang="en-US" sz="2400" dirty="0"/>
          </a:p>
        </p:txBody>
      </p:sp>
    </p:spTree>
    <p:extLst>
      <p:ext uri="{BB962C8B-B14F-4D97-AF65-F5344CB8AC3E}">
        <p14:creationId xmlns:p14="http://schemas.microsoft.com/office/powerpoint/2010/main" val="424290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None/>
            </a:pPr>
            <a:endParaRPr lang="en-US" dirty="0"/>
          </a:p>
          <a:p>
            <a:pPr>
              <a:buNone/>
            </a:pPr>
            <a:endParaRPr lang="en-US" dirty="0"/>
          </a:p>
          <a:p>
            <a:pPr algn="ctr">
              <a:buNone/>
            </a:pPr>
            <a:r>
              <a:rPr lang="en-US" dirty="0"/>
              <a:t>Introduction Section</a:t>
            </a:r>
          </a:p>
        </p:txBody>
      </p:sp>
    </p:spTree>
    <p:extLst>
      <p:ext uri="{BB962C8B-B14F-4D97-AF65-F5344CB8AC3E}">
        <p14:creationId xmlns:p14="http://schemas.microsoft.com/office/powerpoint/2010/main" val="2184992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US"/>
              <a:t>Introduction Section</a:t>
            </a:r>
          </a:p>
        </p:txBody>
      </p:sp>
      <p:sp>
        <p:nvSpPr>
          <p:cNvPr id="60419" name="Content Placeholder 2"/>
          <p:cNvSpPr>
            <a:spLocks noGrp="1"/>
          </p:cNvSpPr>
          <p:nvPr>
            <p:ph sz="quarter" idx="1"/>
          </p:nvPr>
        </p:nvSpPr>
        <p:spPr>
          <a:xfrm>
            <a:off x="457200" y="1219200"/>
            <a:ext cx="8229600" cy="4937125"/>
          </a:xfrm>
        </p:spPr>
        <p:txBody>
          <a:bodyPr/>
          <a:lstStyle/>
          <a:p>
            <a:pPr eaLnBrk="1" hangingPunct="1"/>
            <a:endParaRPr lang="en-US"/>
          </a:p>
        </p:txBody>
      </p:sp>
      <p:graphicFrame>
        <p:nvGraphicFramePr>
          <p:cNvPr id="4" name="Diagram 3"/>
          <p:cNvGraphicFramePr/>
          <p:nvPr/>
        </p:nvGraphicFramePr>
        <p:xfrm>
          <a:off x="1066800" y="1371600"/>
          <a:ext cx="70104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2696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eaLnBrk="1" hangingPunct="1"/>
            <a:r>
              <a:rPr lang="en-US"/>
              <a:t>Introduction Section</a:t>
            </a:r>
          </a:p>
        </p:txBody>
      </p:sp>
      <p:sp>
        <p:nvSpPr>
          <p:cNvPr id="3" name="Content Placeholder 2"/>
          <p:cNvSpPr>
            <a:spLocks noGrp="1"/>
          </p:cNvSpPr>
          <p:nvPr>
            <p:ph sz="quarter" idx="1"/>
          </p:nvPr>
        </p:nvSpPr>
        <p:spPr>
          <a:xfrm>
            <a:off x="457200" y="1219200"/>
            <a:ext cx="8229600" cy="4937125"/>
          </a:xfrm>
        </p:spPr>
        <p:txBody>
          <a:bodyPr>
            <a:normAutofit fontScale="40000" lnSpcReduction="20000"/>
          </a:bodyPr>
          <a:lstStyle/>
          <a:p>
            <a:pPr eaLnBrk="1" hangingPunct="1">
              <a:spcAft>
                <a:spcPts val="400"/>
              </a:spcAft>
            </a:pPr>
            <a:r>
              <a:rPr lang="en-US" sz="6000" dirty="0"/>
              <a:t>Topic area</a:t>
            </a:r>
          </a:p>
          <a:p>
            <a:pPr lvl="1">
              <a:spcAft>
                <a:spcPts val="400"/>
              </a:spcAft>
            </a:pPr>
            <a:r>
              <a:rPr lang="en-US" sz="6000" dirty="0"/>
              <a:t>Discuss memory and examples of failures of memory from the real-world</a:t>
            </a:r>
          </a:p>
          <a:p>
            <a:pPr>
              <a:spcAft>
                <a:spcPts val="400"/>
              </a:spcAft>
            </a:pPr>
            <a:r>
              <a:rPr lang="en-US" sz="6000" dirty="0"/>
              <a:t>Importance</a:t>
            </a:r>
          </a:p>
          <a:p>
            <a:pPr lvl="1"/>
            <a:r>
              <a:rPr lang="en-US" sz="6000" dirty="0"/>
              <a:t>Discuss some examples of previous false-memory research. You have an opportunity here to look this kind of research up on Google Scholar. One or two examples ought to be enough.</a:t>
            </a:r>
          </a:p>
          <a:p>
            <a:pPr lvl="1"/>
            <a:r>
              <a:rPr lang="en-US" sz="6000" dirty="0"/>
              <a:t>Explain the DRM procedure</a:t>
            </a:r>
          </a:p>
          <a:p>
            <a:pPr lvl="1"/>
            <a:r>
              <a:rPr lang="en-US" sz="6000" dirty="0"/>
              <a:t>Discuss some theories about why the DRM procedure would produce a false-memory. For example, what is the spreading activation theory, and what does it predict for performance in the DRM procedure.</a:t>
            </a:r>
          </a:p>
          <a:p>
            <a:pPr lvl="1">
              <a:spcAft>
                <a:spcPts val="400"/>
              </a:spcAft>
            </a:pPr>
            <a:r>
              <a:rPr lang="en-US" sz="1800" dirty="0">
                <a:solidFill>
                  <a:schemeClr val="bg1"/>
                </a:solidFill>
                <a:latin typeface="Calibri" pitchFamily="34" charset="0"/>
              </a:rPr>
              <a:t>Identify alternative hypotheses (the A of QALMRI)</a:t>
            </a:r>
          </a:p>
          <a:p>
            <a:pPr eaLnBrk="1" hangingPunct="1">
              <a:spcAft>
                <a:spcPts val="400"/>
              </a:spcAft>
            </a:pPr>
            <a:r>
              <a:rPr lang="en-US" sz="2400" dirty="0">
                <a:solidFill>
                  <a:schemeClr val="bg1"/>
                </a:solidFill>
                <a:latin typeface="Calibri" pitchFamily="34" charset="0"/>
              </a:rPr>
              <a:t>Overview of your research</a:t>
            </a:r>
          </a:p>
          <a:p>
            <a:pPr lvl="1" eaLnBrk="1" hangingPunct="1">
              <a:spcAft>
                <a:spcPts val="400"/>
              </a:spcAft>
            </a:pPr>
            <a:r>
              <a:rPr lang="en-US" sz="1800" dirty="0">
                <a:solidFill>
                  <a:schemeClr val="bg1"/>
                </a:solidFill>
                <a:latin typeface="Calibri" pitchFamily="34" charset="0"/>
              </a:rPr>
              <a:t>Provide readers with an overview of the procedure as well as predictions (the L of QALMRI)</a:t>
            </a:r>
          </a:p>
        </p:txBody>
      </p:sp>
      <p:graphicFrame>
        <p:nvGraphicFramePr>
          <p:cNvPr id="4" name="Diagram 3"/>
          <p:cNvGraphicFramePr/>
          <p:nvPr/>
        </p:nvGraphicFramePr>
        <p:xfrm>
          <a:off x="5943600" y="5410200"/>
          <a:ext cx="2667000" cy="121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655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eaLnBrk="1" hangingPunct="1"/>
            <a:r>
              <a:rPr lang="en-US"/>
              <a:t>Introduction Section</a:t>
            </a:r>
          </a:p>
        </p:txBody>
      </p:sp>
      <p:sp>
        <p:nvSpPr>
          <p:cNvPr id="3" name="Content Placeholder 2"/>
          <p:cNvSpPr>
            <a:spLocks noGrp="1"/>
          </p:cNvSpPr>
          <p:nvPr>
            <p:ph sz="quarter" idx="1"/>
          </p:nvPr>
        </p:nvSpPr>
        <p:spPr>
          <a:xfrm>
            <a:off x="457200" y="1219200"/>
            <a:ext cx="8229600" cy="4937125"/>
          </a:xfrm>
        </p:spPr>
        <p:txBody>
          <a:bodyPr>
            <a:normAutofit fontScale="92500" lnSpcReduction="20000"/>
          </a:bodyPr>
          <a:lstStyle/>
          <a:p>
            <a:pPr eaLnBrk="1" hangingPunct="1">
              <a:spcAft>
                <a:spcPts val="400"/>
              </a:spcAft>
            </a:pPr>
            <a:r>
              <a:rPr lang="en-US" sz="2800" dirty="0"/>
              <a:t>Topic area</a:t>
            </a:r>
          </a:p>
          <a:p>
            <a:pPr lvl="1">
              <a:spcAft>
                <a:spcPts val="400"/>
              </a:spcAft>
            </a:pPr>
            <a:r>
              <a:rPr lang="en-US" dirty="0"/>
              <a:t>Discuss memory and examples of failures of memory from the real-world</a:t>
            </a:r>
          </a:p>
          <a:p>
            <a:pPr>
              <a:spcAft>
                <a:spcPts val="400"/>
              </a:spcAft>
            </a:pPr>
            <a:r>
              <a:rPr lang="en-US" sz="2800" dirty="0"/>
              <a:t>Importance</a:t>
            </a:r>
          </a:p>
          <a:p>
            <a:pPr lvl="1"/>
            <a:r>
              <a:rPr lang="en-US" dirty="0"/>
              <a:t>OR Identify alternative hypotheses</a:t>
            </a:r>
          </a:p>
          <a:p>
            <a:pPr lvl="1"/>
            <a:r>
              <a:rPr lang="en-US" sz="2600" dirty="0">
                <a:solidFill>
                  <a:schemeClr val="bg1"/>
                </a:solidFill>
              </a:rPr>
              <a:t>Google Scholar. One or two examples ought to be enough.</a:t>
            </a:r>
          </a:p>
          <a:p>
            <a:pPr lvl="1"/>
            <a:r>
              <a:rPr lang="en-US" sz="2600" dirty="0">
                <a:solidFill>
                  <a:schemeClr val="bg1"/>
                </a:solidFill>
              </a:rPr>
              <a:t>Explain the DRM procedure</a:t>
            </a:r>
          </a:p>
          <a:p>
            <a:pPr lvl="1"/>
            <a:r>
              <a:rPr lang="en-US" sz="2600" dirty="0">
                <a:solidFill>
                  <a:schemeClr val="bg1"/>
                </a:solidFill>
              </a:rPr>
              <a:t>Discuss some theories about why the DRM procedure would produce a false-memory. For example, what is the spreading activation theory, and what does it predict for performance in the DRM procedure.</a:t>
            </a:r>
          </a:p>
          <a:p>
            <a:pPr lvl="1">
              <a:spcAft>
                <a:spcPts val="400"/>
              </a:spcAft>
            </a:pPr>
            <a:r>
              <a:rPr lang="en-US" sz="1800" dirty="0">
                <a:solidFill>
                  <a:schemeClr val="bg1"/>
                </a:solidFill>
                <a:latin typeface="Calibri" pitchFamily="34" charset="0"/>
              </a:rPr>
              <a:t>Identify alternative hypotheses (the A of QALMRI)</a:t>
            </a:r>
          </a:p>
          <a:p>
            <a:pPr eaLnBrk="1" hangingPunct="1">
              <a:spcAft>
                <a:spcPts val="400"/>
              </a:spcAft>
            </a:pPr>
            <a:r>
              <a:rPr lang="en-US" sz="2400" dirty="0">
                <a:solidFill>
                  <a:schemeClr val="bg1"/>
                </a:solidFill>
                <a:latin typeface="Calibri" pitchFamily="34" charset="0"/>
              </a:rPr>
              <a:t>Overview of your research</a:t>
            </a:r>
          </a:p>
          <a:p>
            <a:pPr lvl="1" eaLnBrk="1" hangingPunct="1">
              <a:spcAft>
                <a:spcPts val="400"/>
              </a:spcAft>
            </a:pPr>
            <a:r>
              <a:rPr lang="en-US" sz="1800" dirty="0">
                <a:solidFill>
                  <a:schemeClr val="bg1"/>
                </a:solidFill>
                <a:latin typeface="Calibri" pitchFamily="34" charset="0"/>
              </a:rPr>
              <a:t>Provide readers with an overview of the procedure as well as predictions (the L of QALMRI)</a:t>
            </a:r>
          </a:p>
        </p:txBody>
      </p:sp>
      <p:graphicFrame>
        <p:nvGraphicFramePr>
          <p:cNvPr id="4" name="Diagram 3"/>
          <p:cNvGraphicFramePr/>
          <p:nvPr/>
        </p:nvGraphicFramePr>
        <p:xfrm>
          <a:off x="5943600" y="5410200"/>
          <a:ext cx="2667000" cy="121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633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dirty="0"/>
              <a:t>Introduction Section</a:t>
            </a:r>
          </a:p>
        </p:txBody>
      </p:sp>
      <p:sp>
        <p:nvSpPr>
          <p:cNvPr id="59395" name="Content Placeholder 2"/>
          <p:cNvSpPr>
            <a:spLocks noGrp="1"/>
          </p:cNvSpPr>
          <p:nvPr>
            <p:ph sz="quarter" idx="1"/>
          </p:nvPr>
        </p:nvSpPr>
        <p:spPr>
          <a:xfrm>
            <a:off x="457200" y="1565031"/>
            <a:ext cx="8229600" cy="4591294"/>
          </a:xfrm>
        </p:spPr>
        <p:txBody>
          <a:bodyPr/>
          <a:lstStyle/>
          <a:p>
            <a:r>
              <a:rPr lang="en-US" dirty="0"/>
              <a:t>Shouldn’t I just specify my own hypothesis? Why do I need alternatives? </a:t>
            </a:r>
          </a:p>
          <a:p>
            <a:pPr lvl="1"/>
            <a:r>
              <a:rPr lang="en-US" dirty="0"/>
              <a:t>Theoretical importance </a:t>
            </a:r>
          </a:p>
          <a:p>
            <a:r>
              <a:rPr lang="en-US" i="1" dirty="0"/>
              <a:t>They Say / I Say</a:t>
            </a:r>
            <a:r>
              <a:rPr lang="en-US" dirty="0"/>
              <a:t> </a:t>
            </a:r>
          </a:p>
          <a:p>
            <a:pPr lvl="1"/>
            <a:r>
              <a:rPr lang="en-US" dirty="0"/>
              <a:t>A rhetoric move that writers should manage </a:t>
            </a:r>
          </a:p>
          <a:p>
            <a:pPr lvl="1"/>
            <a:r>
              <a:rPr lang="en-US" i="1" dirty="0"/>
              <a:t>I Say: </a:t>
            </a:r>
            <a:r>
              <a:rPr lang="en-US" dirty="0"/>
              <a:t>Writers do have to do a good job in unpacking their own theory </a:t>
            </a:r>
          </a:p>
          <a:p>
            <a:pPr lvl="1"/>
            <a:r>
              <a:rPr lang="en-US" i="1" dirty="0"/>
              <a:t>They Say:  </a:t>
            </a:r>
            <a:r>
              <a:rPr lang="en-US" dirty="0"/>
              <a:t>What others have said about the topic</a:t>
            </a:r>
            <a:endParaRPr lang="en-US" i="1" dirty="0"/>
          </a:p>
        </p:txBody>
      </p:sp>
    </p:spTree>
    <p:extLst>
      <p:ext uri="{BB962C8B-B14F-4D97-AF65-F5344CB8AC3E}">
        <p14:creationId xmlns:p14="http://schemas.microsoft.com/office/powerpoint/2010/main" val="1585596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93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Example of </a:t>
            </a:r>
            <a:r>
              <a:rPr lang="en-US" sz="4000" dirty="0">
                <a:solidFill>
                  <a:srgbClr val="FF0000"/>
                </a:solidFill>
              </a:rPr>
              <a:t>A</a:t>
            </a:r>
            <a:r>
              <a:rPr lang="en-US" sz="4000" dirty="0"/>
              <a:t>lternative hypotheses</a:t>
            </a:r>
          </a:p>
        </p:txBody>
      </p:sp>
      <p:sp>
        <p:nvSpPr>
          <p:cNvPr id="3" name="Content Placeholder 2"/>
          <p:cNvSpPr>
            <a:spLocks noGrp="1"/>
          </p:cNvSpPr>
          <p:nvPr>
            <p:ph idx="1"/>
          </p:nvPr>
        </p:nvSpPr>
        <p:spPr>
          <a:xfrm>
            <a:off x="457200" y="1600200"/>
            <a:ext cx="5943600" cy="4525963"/>
          </a:xfrm>
        </p:spPr>
        <p:txBody>
          <a:bodyPr>
            <a:normAutofit/>
          </a:bodyPr>
          <a:lstStyle/>
          <a:p>
            <a:r>
              <a:rPr lang="en-US" dirty="0"/>
              <a:t>On the one hand your partner has been telling you to rest your eyes every 15 minutes when you use your </a:t>
            </a:r>
            <a:r>
              <a:rPr lang="en-US" dirty="0" err="1"/>
              <a:t>iPad</a:t>
            </a:r>
            <a:r>
              <a:rPr lang="en-US" dirty="0"/>
              <a:t> because </a:t>
            </a:r>
            <a:r>
              <a:rPr lang="en-US" dirty="0" err="1"/>
              <a:t>iPad</a:t>
            </a:r>
            <a:r>
              <a:rPr lang="en-US" dirty="0"/>
              <a:t> is bad for your eyes (Sweet Pea, personal communication, August 17, 1998), on the other hand, recent research shows that </a:t>
            </a:r>
            <a:r>
              <a:rPr lang="en-US" dirty="0" err="1"/>
              <a:t>iPad</a:t>
            </a:r>
            <a:r>
              <a:rPr lang="en-US" dirty="0"/>
              <a:t> could actually be used to improve vision (</a:t>
            </a:r>
            <a:r>
              <a:rPr lang="en-US" dirty="0" err="1"/>
              <a:t>Deveau</a:t>
            </a:r>
            <a:r>
              <a:rPr lang="en-US" dirty="0"/>
              <a:t>, </a:t>
            </a:r>
            <a:r>
              <a:rPr lang="en-US" dirty="0" err="1"/>
              <a:t>Ozer</a:t>
            </a:r>
            <a:r>
              <a:rPr lang="en-US" dirty="0"/>
              <a:t>, &amp; </a:t>
            </a:r>
            <a:r>
              <a:rPr lang="en-US" dirty="0" err="1"/>
              <a:t>Seit</a:t>
            </a:r>
            <a:r>
              <a:rPr lang="en-US" dirty="0"/>
              <a:t>, 2014).</a:t>
            </a:r>
          </a:p>
        </p:txBody>
      </p:sp>
      <p:sp>
        <p:nvSpPr>
          <p:cNvPr id="4" name="Line Callout 1 3"/>
          <p:cNvSpPr/>
          <p:nvPr/>
        </p:nvSpPr>
        <p:spPr>
          <a:xfrm>
            <a:off x="6324600" y="1981200"/>
            <a:ext cx="2667000" cy="2895600"/>
          </a:xfrm>
          <a:prstGeom prst="borderCallout1">
            <a:avLst>
              <a:gd name="adj1" fmla="val 18750"/>
              <a:gd name="adj2" fmla="val -8333"/>
              <a:gd name="adj3" fmla="val 43125"/>
              <a:gd name="adj4" fmla="val -3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3" algn="ctr"/>
            <a:r>
              <a:rPr lang="en-US" sz="2000" dirty="0"/>
              <a:t>Flicker triggers seizures not matter how high the flicker frequency of modern computer screens has (</a:t>
            </a:r>
            <a:r>
              <a:rPr lang="en-US" sz="2000" dirty="0" err="1"/>
              <a:t>Blehm</a:t>
            </a:r>
            <a:r>
              <a:rPr lang="en-US" sz="2000" dirty="0"/>
              <a:t>, Vishnu, </a:t>
            </a:r>
            <a:r>
              <a:rPr lang="en-US" sz="2000" dirty="0" err="1"/>
              <a:t>Khattak</a:t>
            </a:r>
            <a:r>
              <a:rPr lang="en-US" sz="2000" dirty="0"/>
              <a:t>, </a:t>
            </a:r>
            <a:r>
              <a:rPr lang="en-US" sz="2000" dirty="0" err="1"/>
              <a:t>Mitra</a:t>
            </a:r>
            <a:r>
              <a:rPr lang="en-US" sz="2000" dirty="0"/>
              <a:t>, &amp; Yee, 2005)</a:t>
            </a:r>
          </a:p>
        </p:txBody>
      </p:sp>
    </p:spTree>
    <p:extLst>
      <p:ext uri="{BB962C8B-B14F-4D97-AF65-F5344CB8AC3E}">
        <p14:creationId xmlns:p14="http://schemas.microsoft.com/office/powerpoint/2010/main" val="163346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eaLnBrk="1" hangingPunct="1"/>
            <a:r>
              <a:rPr lang="en-US"/>
              <a:t>Introduction Section</a:t>
            </a:r>
          </a:p>
        </p:txBody>
      </p:sp>
      <p:sp>
        <p:nvSpPr>
          <p:cNvPr id="3" name="Content Placeholder 2"/>
          <p:cNvSpPr>
            <a:spLocks noGrp="1"/>
          </p:cNvSpPr>
          <p:nvPr>
            <p:ph sz="quarter" idx="1"/>
          </p:nvPr>
        </p:nvSpPr>
        <p:spPr>
          <a:xfrm>
            <a:off x="457200" y="1617785"/>
            <a:ext cx="8229600" cy="3490546"/>
          </a:xfrm>
        </p:spPr>
        <p:txBody>
          <a:bodyPr/>
          <a:lstStyle/>
          <a:p>
            <a:pPr eaLnBrk="1" hangingPunct="1">
              <a:spcAft>
                <a:spcPts val="400"/>
              </a:spcAft>
            </a:pPr>
            <a:r>
              <a:rPr lang="en-US" sz="2400" dirty="0">
                <a:latin typeface="Calibri" pitchFamily="34" charset="0"/>
              </a:rPr>
              <a:t>Overview of your research</a:t>
            </a:r>
          </a:p>
          <a:p>
            <a:pPr lvl="1" eaLnBrk="1" hangingPunct="1">
              <a:spcAft>
                <a:spcPts val="400"/>
              </a:spcAft>
            </a:pPr>
            <a:r>
              <a:rPr lang="en-US" sz="2400" dirty="0">
                <a:latin typeface="Calibri" pitchFamily="34" charset="0"/>
              </a:rPr>
              <a:t>Provide readers with an overview of the procedure as well as predictions</a:t>
            </a:r>
          </a:p>
          <a:p>
            <a:pPr lvl="1"/>
            <a:r>
              <a:rPr lang="en-US" sz="2400" dirty="0"/>
              <a:t>If hypothesis #1 was true, what would you expect to see in your study? </a:t>
            </a:r>
          </a:p>
          <a:p>
            <a:pPr lvl="1"/>
            <a:r>
              <a:rPr lang="en-US" sz="2400" dirty="0"/>
              <a:t>And what if hypothesis #2 was true? What would you see instead? </a:t>
            </a:r>
          </a:p>
          <a:p>
            <a:pPr lvl="1"/>
            <a:r>
              <a:rPr lang="en-US" sz="2400" dirty="0"/>
              <a:t>Here, you should give your readers an overview of the procedure, and what you expect to observe</a:t>
            </a:r>
          </a:p>
          <a:p>
            <a:pPr lvl="1" eaLnBrk="1" hangingPunct="1">
              <a:spcAft>
                <a:spcPts val="400"/>
              </a:spcAft>
            </a:pPr>
            <a:endParaRPr lang="en-US" sz="1800" dirty="0">
              <a:latin typeface="Calibri" pitchFamily="34" charset="0"/>
            </a:endParaRPr>
          </a:p>
        </p:txBody>
      </p:sp>
      <p:graphicFrame>
        <p:nvGraphicFramePr>
          <p:cNvPr id="4" name="Diagram 3"/>
          <p:cNvGraphicFramePr/>
          <p:nvPr/>
        </p:nvGraphicFramePr>
        <p:xfrm>
          <a:off x="5943600" y="5410200"/>
          <a:ext cx="2667000" cy="121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5343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Introduction of the Paper</a:t>
            </a:r>
            <a:endParaRPr lang="en-US"/>
          </a:p>
        </p:txBody>
      </p:sp>
      <p:sp>
        <p:nvSpPr>
          <p:cNvPr id="38915" name="Line 3"/>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38916" name="Rectangle 5"/>
          <p:cNvSpPr>
            <a:spLocks noChangeArrowheads="1"/>
          </p:cNvSpPr>
          <p:nvPr/>
        </p:nvSpPr>
        <p:spPr bwMode="auto">
          <a:xfrm>
            <a:off x="533400" y="1828800"/>
            <a:ext cx="8001000" cy="457200"/>
          </a:xfrm>
          <a:prstGeom prst="rect">
            <a:avLst/>
          </a:prstGeom>
          <a:noFill/>
          <a:ln w="9525">
            <a:noFill/>
            <a:miter lim="800000"/>
            <a:headEnd/>
            <a:tailEnd/>
          </a:ln>
        </p:spPr>
        <p:txBody>
          <a:bodyPr>
            <a:spAutoFit/>
          </a:bodyPr>
          <a:lstStyle/>
          <a:p>
            <a:pPr marL="457200" indent="-457200" eaLnBrk="0" hangingPunct="0">
              <a:spcBef>
                <a:spcPct val="50000"/>
              </a:spcBef>
            </a:pPr>
            <a:endParaRPr lang="en-US"/>
          </a:p>
        </p:txBody>
      </p:sp>
      <p:sp>
        <p:nvSpPr>
          <p:cNvPr id="38917" name="Text Box 6"/>
          <p:cNvSpPr txBox="1">
            <a:spLocks noChangeArrowheads="1"/>
          </p:cNvSpPr>
          <p:nvPr/>
        </p:nvSpPr>
        <p:spPr bwMode="auto">
          <a:xfrm>
            <a:off x="2743200" y="1905000"/>
            <a:ext cx="3581400" cy="4098925"/>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dirty="0">
                <a:latin typeface="Times New Roman" pitchFamily="18" charset="0"/>
              </a:rPr>
              <a:t>Color Perception     3</a:t>
            </a:r>
          </a:p>
          <a:p>
            <a:pPr eaLnBrk="0" hangingPunct="0">
              <a:lnSpc>
                <a:spcPct val="140000"/>
              </a:lnSpc>
              <a:spcBef>
                <a:spcPct val="50000"/>
              </a:spcBef>
            </a:pPr>
            <a:r>
              <a:rPr lang="en-US" sz="1200" dirty="0">
                <a:latin typeface="Times New Roman" pitchFamily="18" charset="0"/>
              </a:rPr>
              <a:t>                 Color Perception among Native</a:t>
            </a:r>
            <a:br>
              <a:rPr lang="en-US" sz="1200" dirty="0">
                <a:latin typeface="Times New Roman" pitchFamily="18" charset="0"/>
              </a:rPr>
            </a:br>
            <a:r>
              <a:rPr lang="en-US" sz="1200" dirty="0">
                <a:latin typeface="Times New Roman" pitchFamily="18" charset="0"/>
              </a:rPr>
              <a:t>                  English and Chinese Speakers</a:t>
            </a:r>
            <a:br>
              <a:rPr lang="en-US" sz="1200" dirty="0">
                <a:latin typeface="Times New Roman" pitchFamily="18" charset="0"/>
              </a:rPr>
            </a:br>
            <a:r>
              <a:rPr lang="en-US" sz="1200" dirty="0">
                <a:latin typeface="Times New Roman" pitchFamily="18" charset="0"/>
              </a:rPr>
              <a:t>     Since Plato (1998) first examined the effect of perceptual experience on language processing, psycholinguists have been interested on the different ways through which perceptual experience can affect one’s processing of language. Indeed, the effects of perception on language has been a longstanding focus among psycholinguists, who have shown that perception can affect language encoding (Aristotle, 2004), retrieval (Kant, 2005), and interpretation (Descartes, 2006).    </a:t>
            </a:r>
          </a:p>
        </p:txBody>
      </p:sp>
    </p:spTree>
    <p:extLst>
      <p:ext uri="{BB962C8B-B14F-4D97-AF65-F5344CB8AC3E}">
        <p14:creationId xmlns:p14="http://schemas.microsoft.com/office/powerpoint/2010/main" val="3877742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Introduction of the Paper</a:t>
            </a:r>
            <a:endParaRPr lang="en-US"/>
          </a:p>
        </p:txBody>
      </p:sp>
      <p:sp>
        <p:nvSpPr>
          <p:cNvPr id="39939" name="Line 3"/>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39940" name="Rectangle 5"/>
          <p:cNvSpPr>
            <a:spLocks noChangeArrowheads="1"/>
          </p:cNvSpPr>
          <p:nvPr/>
        </p:nvSpPr>
        <p:spPr bwMode="auto">
          <a:xfrm>
            <a:off x="533400" y="1828800"/>
            <a:ext cx="8001000" cy="457200"/>
          </a:xfrm>
          <a:prstGeom prst="rect">
            <a:avLst/>
          </a:prstGeom>
          <a:noFill/>
          <a:ln w="9525">
            <a:noFill/>
            <a:miter lim="800000"/>
            <a:headEnd/>
            <a:tailEnd/>
          </a:ln>
        </p:spPr>
        <p:txBody>
          <a:bodyPr>
            <a:spAutoFit/>
          </a:bodyPr>
          <a:lstStyle/>
          <a:p>
            <a:pPr marL="457200" indent="-457200" eaLnBrk="0" hangingPunct="0">
              <a:spcBef>
                <a:spcPct val="50000"/>
              </a:spcBef>
            </a:pPr>
            <a:endParaRPr lang="en-US"/>
          </a:p>
        </p:txBody>
      </p:sp>
      <p:sp>
        <p:nvSpPr>
          <p:cNvPr id="39941" name="Text Box 6"/>
          <p:cNvSpPr txBox="1">
            <a:spLocks noChangeArrowheads="1"/>
          </p:cNvSpPr>
          <p:nvPr/>
        </p:nvSpPr>
        <p:spPr bwMode="auto">
          <a:xfrm>
            <a:off x="2743200" y="1905000"/>
            <a:ext cx="3581400" cy="4117975"/>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a:latin typeface="Times New Roman" pitchFamily="18" charset="0"/>
              </a:rPr>
              <a:t>Color Perception     4</a:t>
            </a:r>
          </a:p>
          <a:p>
            <a:pPr eaLnBrk="0" hangingPunct="0">
              <a:lnSpc>
                <a:spcPct val="140000"/>
              </a:lnSpc>
              <a:spcBef>
                <a:spcPct val="50000"/>
              </a:spcBef>
            </a:pPr>
            <a:r>
              <a:rPr lang="en-US" sz="1200">
                <a:latin typeface="Times New Roman" pitchFamily="18" charset="0"/>
              </a:rPr>
              <a:t>     Yet, surprisingly, there has been relatively little empirical exploration on the effect of language on perception (but see Socrates, 2011). In this research, we examined whether language might affect perception in return. Specifically, we tested whether speakers of different languages might perceive color differently, if one language has a term for that color whereas the other language does not. </a:t>
            </a:r>
          </a:p>
          <a:p>
            <a:pPr eaLnBrk="0" hangingPunct="0">
              <a:lnSpc>
                <a:spcPct val="140000"/>
              </a:lnSpc>
              <a:spcBef>
                <a:spcPct val="50000"/>
              </a:spcBef>
            </a:pPr>
            <a:endParaRPr lang="en-US" sz="1200">
              <a:latin typeface="Times New Roman" pitchFamily="18" charset="0"/>
            </a:endParaRPr>
          </a:p>
          <a:p>
            <a:pPr eaLnBrk="0" hangingPunct="0">
              <a:lnSpc>
                <a:spcPct val="140000"/>
              </a:lnSpc>
              <a:spcBef>
                <a:spcPct val="50000"/>
              </a:spcBef>
            </a:pPr>
            <a:endParaRPr lang="en-US" sz="1200">
              <a:latin typeface="Times New Roman" pitchFamily="18" charset="0"/>
            </a:endParaRPr>
          </a:p>
          <a:p>
            <a:pPr eaLnBrk="0" hangingPunct="0">
              <a:lnSpc>
                <a:spcPct val="140000"/>
              </a:lnSpc>
              <a:spcBef>
                <a:spcPct val="50000"/>
              </a:spcBef>
            </a:pPr>
            <a:endParaRPr lang="en-US" sz="1200">
              <a:latin typeface="Times New Roman" pitchFamily="18" charset="0"/>
            </a:endParaRPr>
          </a:p>
        </p:txBody>
      </p:sp>
    </p:spTree>
    <p:extLst>
      <p:ext uri="{BB962C8B-B14F-4D97-AF65-F5344CB8AC3E}">
        <p14:creationId xmlns:p14="http://schemas.microsoft.com/office/powerpoint/2010/main" val="20411007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Introduction of the Paper</a:t>
            </a:r>
            <a:endParaRPr lang="en-US"/>
          </a:p>
        </p:txBody>
      </p:sp>
      <p:sp>
        <p:nvSpPr>
          <p:cNvPr id="40963" name="Line 3"/>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40964" name="Rectangle 5"/>
          <p:cNvSpPr>
            <a:spLocks noChangeArrowheads="1"/>
          </p:cNvSpPr>
          <p:nvPr/>
        </p:nvSpPr>
        <p:spPr bwMode="auto">
          <a:xfrm>
            <a:off x="533400" y="1828800"/>
            <a:ext cx="8001000" cy="457200"/>
          </a:xfrm>
          <a:prstGeom prst="rect">
            <a:avLst/>
          </a:prstGeom>
          <a:noFill/>
          <a:ln w="9525">
            <a:noFill/>
            <a:miter lim="800000"/>
            <a:headEnd/>
            <a:tailEnd/>
          </a:ln>
        </p:spPr>
        <p:txBody>
          <a:bodyPr>
            <a:spAutoFit/>
          </a:bodyPr>
          <a:lstStyle/>
          <a:p>
            <a:pPr marL="457200" indent="-457200" eaLnBrk="0" hangingPunct="0">
              <a:spcBef>
                <a:spcPct val="50000"/>
              </a:spcBef>
            </a:pPr>
            <a:endParaRPr lang="en-US"/>
          </a:p>
        </p:txBody>
      </p:sp>
      <p:sp>
        <p:nvSpPr>
          <p:cNvPr id="40965" name="Text Box 6"/>
          <p:cNvSpPr txBox="1">
            <a:spLocks noChangeArrowheads="1"/>
          </p:cNvSpPr>
          <p:nvPr/>
        </p:nvSpPr>
        <p:spPr bwMode="auto">
          <a:xfrm>
            <a:off x="2743200" y="1905000"/>
            <a:ext cx="3581400" cy="4117975"/>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a:latin typeface="Times New Roman" pitchFamily="18" charset="0"/>
              </a:rPr>
              <a:t>Color Perception     5</a:t>
            </a:r>
          </a:p>
          <a:p>
            <a:pPr eaLnBrk="0" hangingPunct="0">
              <a:lnSpc>
                <a:spcPct val="140000"/>
              </a:lnSpc>
              <a:spcBef>
                <a:spcPct val="50000"/>
              </a:spcBef>
            </a:pPr>
            <a:r>
              <a:rPr lang="en-US" sz="1200">
                <a:latin typeface="Times New Roman" pitchFamily="18" charset="0"/>
              </a:rPr>
              <a:t>     Do speakers of different language perceive color differently? One obvious possibility is that they do not, because visual perception is data-driven. From this perspective, perception begins with stimulus blah blah blah (Locke, 1993) . . . . In sum, according to bottom-up theory of perception, perception including visual perception is entirely data-driven. From this perspective, perception is based solely on the properties of visual system, unaffected by language. </a:t>
            </a:r>
          </a:p>
          <a:p>
            <a:pPr eaLnBrk="0" hangingPunct="0">
              <a:lnSpc>
                <a:spcPct val="140000"/>
              </a:lnSpc>
              <a:spcBef>
                <a:spcPct val="50000"/>
              </a:spcBef>
            </a:pPr>
            <a:endParaRPr lang="en-US" sz="1200">
              <a:latin typeface="Times New Roman" pitchFamily="18" charset="0"/>
            </a:endParaRPr>
          </a:p>
          <a:p>
            <a:pPr eaLnBrk="0" hangingPunct="0">
              <a:lnSpc>
                <a:spcPct val="140000"/>
              </a:lnSpc>
              <a:spcBef>
                <a:spcPct val="50000"/>
              </a:spcBef>
            </a:pPr>
            <a:endParaRPr lang="en-US" sz="1200">
              <a:latin typeface="Times New Roman" pitchFamily="18" charset="0"/>
            </a:endParaRPr>
          </a:p>
        </p:txBody>
      </p:sp>
    </p:spTree>
    <p:extLst>
      <p:ext uri="{BB962C8B-B14F-4D97-AF65-F5344CB8AC3E}">
        <p14:creationId xmlns:p14="http://schemas.microsoft.com/office/powerpoint/2010/main" val="2412722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Introduction of the Paper</a:t>
            </a:r>
            <a:endParaRPr lang="en-US"/>
          </a:p>
        </p:txBody>
      </p:sp>
      <p:sp>
        <p:nvSpPr>
          <p:cNvPr id="41987" name="Line 3"/>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41988" name="Rectangle 5"/>
          <p:cNvSpPr>
            <a:spLocks noChangeArrowheads="1"/>
          </p:cNvSpPr>
          <p:nvPr/>
        </p:nvSpPr>
        <p:spPr bwMode="auto">
          <a:xfrm>
            <a:off x="533400" y="1828800"/>
            <a:ext cx="8001000" cy="457200"/>
          </a:xfrm>
          <a:prstGeom prst="rect">
            <a:avLst/>
          </a:prstGeom>
          <a:noFill/>
          <a:ln w="9525">
            <a:noFill/>
            <a:miter lim="800000"/>
            <a:headEnd/>
            <a:tailEnd/>
          </a:ln>
        </p:spPr>
        <p:txBody>
          <a:bodyPr>
            <a:spAutoFit/>
          </a:bodyPr>
          <a:lstStyle/>
          <a:p>
            <a:pPr marL="457200" indent="-457200" eaLnBrk="0" hangingPunct="0">
              <a:spcBef>
                <a:spcPct val="50000"/>
              </a:spcBef>
            </a:pPr>
            <a:endParaRPr lang="en-US"/>
          </a:p>
        </p:txBody>
      </p:sp>
      <p:sp>
        <p:nvSpPr>
          <p:cNvPr id="41989" name="Text Box 6"/>
          <p:cNvSpPr txBox="1">
            <a:spLocks noChangeArrowheads="1"/>
          </p:cNvSpPr>
          <p:nvPr/>
        </p:nvSpPr>
        <p:spPr bwMode="auto">
          <a:xfrm>
            <a:off x="2743200" y="1905000"/>
            <a:ext cx="3581400" cy="4098925"/>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a:latin typeface="Times New Roman" pitchFamily="18" charset="0"/>
              </a:rPr>
              <a:t>Color Perception     6</a:t>
            </a:r>
          </a:p>
          <a:p>
            <a:pPr eaLnBrk="0" hangingPunct="0">
              <a:lnSpc>
                <a:spcPct val="140000"/>
              </a:lnSpc>
              <a:spcBef>
                <a:spcPct val="50000"/>
              </a:spcBef>
            </a:pPr>
            <a:r>
              <a:rPr lang="en-US" sz="1200">
                <a:latin typeface="Times New Roman" pitchFamily="18" charset="0"/>
              </a:rPr>
              <a:t>     However, there are empirical reasons to assume that language has an influence on perception. According to top-down theory of perception, visual perception is not impervious to top-down influences (Epicurus, 1995). It is affected by needs, motivations, expectations, and past experience (Confucius, 1996). In the domain of spatial perception, for example, it has been shown that native Chinese speakers differ from English speakers in their preferential use of the vertical dimension of space, presumably because Chinese, unlike English, read from top to bottom (Paul of Tarsus, 1999) . </a:t>
            </a:r>
          </a:p>
        </p:txBody>
      </p:sp>
    </p:spTree>
    <p:extLst>
      <p:ext uri="{BB962C8B-B14F-4D97-AF65-F5344CB8AC3E}">
        <p14:creationId xmlns:p14="http://schemas.microsoft.com/office/powerpoint/2010/main" val="1968574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381000" y="914400"/>
            <a:ext cx="6858000" cy="641350"/>
          </a:xfrm>
          <a:prstGeom prst="rect">
            <a:avLst/>
          </a:prstGeom>
          <a:noFill/>
          <a:ln w="9525">
            <a:noFill/>
            <a:miter lim="800000"/>
            <a:headEnd/>
            <a:tailEnd/>
          </a:ln>
        </p:spPr>
        <p:txBody>
          <a:bodyPr>
            <a:spAutoFit/>
          </a:bodyPr>
          <a:lstStyle/>
          <a:p>
            <a:pPr eaLnBrk="0" hangingPunct="0">
              <a:spcBef>
                <a:spcPct val="50000"/>
              </a:spcBef>
            </a:pPr>
            <a:r>
              <a:rPr lang="en-US" sz="3600" b="1"/>
              <a:t>Introduction of the Paper</a:t>
            </a:r>
            <a:endParaRPr lang="en-US"/>
          </a:p>
        </p:txBody>
      </p:sp>
      <p:sp>
        <p:nvSpPr>
          <p:cNvPr id="43011" name="Line 3"/>
          <p:cNvSpPr>
            <a:spLocks noChangeShapeType="1"/>
          </p:cNvSpPr>
          <p:nvPr/>
        </p:nvSpPr>
        <p:spPr bwMode="auto">
          <a:xfrm>
            <a:off x="533400" y="1524000"/>
            <a:ext cx="8001000" cy="0"/>
          </a:xfrm>
          <a:prstGeom prst="line">
            <a:avLst/>
          </a:prstGeom>
          <a:noFill/>
          <a:ln w="12700">
            <a:solidFill>
              <a:schemeClr val="tx1"/>
            </a:solidFill>
            <a:round/>
            <a:headEnd/>
            <a:tailEnd/>
          </a:ln>
        </p:spPr>
        <p:txBody>
          <a:bodyPr wrap="none" anchor="ctr"/>
          <a:lstStyle/>
          <a:p>
            <a:endParaRPr lang="en-US"/>
          </a:p>
        </p:txBody>
      </p:sp>
      <p:sp>
        <p:nvSpPr>
          <p:cNvPr id="43012" name="Rectangle 5"/>
          <p:cNvSpPr>
            <a:spLocks noChangeArrowheads="1"/>
          </p:cNvSpPr>
          <p:nvPr/>
        </p:nvSpPr>
        <p:spPr bwMode="auto">
          <a:xfrm>
            <a:off x="533400" y="1828800"/>
            <a:ext cx="8001000" cy="457200"/>
          </a:xfrm>
          <a:prstGeom prst="rect">
            <a:avLst/>
          </a:prstGeom>
          <a:noFill/>
          <a:ln w="9525">
            <a:noFill/>
            <a:miter lim="800000"/>
            <a:headEnd/>
            <a:tailEnd/>
          </a:ln>
        </p:spPr>
        <p:txBody>
          <a:bodyPr>
            <a:spAutoFit/>
          </a:bodyPr>
          <a:lstStyle/>
          <a:p>
            <a:pPr marL="457200" indent="-457200" eaLnBrk="0" hangingPunct="0">
              <a:spcBef>
                <a:spcPct val="50000"/>
              </a:spcBef>
            </a:pPr>
            <a:endParaRPr lang="en-US"/>
          </a:p>
        </p:txBody>
      </p:sp>
      <p:sp>
        <p:nvSpPr>
          <p:cNvPr id="43013" name="Text Box 6"/>
          <p:cNvSpPr txBox="1">
            <a:spLocks noChangeArrowheads="1"/>
          </p:cNvSpPr>
          <p:nvPr/>
        </p:nvSpPr>
        <p:spPr bwMode="auto">
          <a:xfrm>
            <a:off x="2743200" y="1905000"/>
            <a:ext cx="3581400" cy="4357688"/>
          </a:xfrm>
          <a:prstGeom prst="rect">
            <a:avLst/>
          </a:prstGeom>
          <a:noFill/>
          <a:ln w="9525">
            <a:solidFill>
              <a:schemeClr val="tx1"/>
            </a:solidFill>
            <a:miter lim="800000"/>
            <a:headEnd/>
            <a:tailEnd/>
          </a:ln>
        </p:spPr>
        <p:txBody>
          <a:bodyPr lIns="228600" tIns="228600" rIns="228600" bIns="228600">
            <a:spAutoFit/>
          </a:bodyPr>
          <a:lstStyle/>
          <a:p>
            <a:pPr algn="r" eaLnBrk="0" hangingPunct="0">
              <a:spcBef>
                <a:spcPct val="50000"/>
              </a:spcBef>
            </a:pPr>
            <a:r>
              <a:rPr lang="en-US" sz="1200">
                <a:latin typeface="Times New Roman" pitchFamily="18" charset="0"/>
              </a:rPr>
              <a:t>Color Perception     7</a:t>
            </a:r>
          </a:p>
          <a:p>
            <a:pPr eaLnBrk="0" hangingPunct="0">
              <a:lnSpc>
                <a:spcPct val="140000"/>
              </a:lnSpc>
              <a:spcBef>
                <a:spcPct val="50000"/>
              </a:spcBef>
            </a:pPr>
            <a:r>
              <a:rPr lang="en-US" sz="1200">
                <a:latin typeface="Times New Roman" pitchFamily="18" charset="0"/>
              </a:rPr>
              <a:t>     To test the effect of language on perception, we compared the performance of native English and Chinese speakers on a color-differentiation task (Marx, 2000). In this task, pairs of color bars are displayed simultaneously on a computer screen, and participants’ job is to indicate whether the two are identical as fast as possible. Because Chinese does not have a specific term for pink whereas English does, Chinese speakers should be slower in making distinctions on trials in which there were pink bars, if language has an effect on perception. But if language does not affect perception, the two groups should not differ in performance.</a:t>
            </a:r>
          </a:p>
        </p:txBody>
      </p:sp>
    </p:spTree>
    <p:extLst>
      <p:ext uri="{BB962C8B-B14F-4D97-AF65-F5344CB8AC3E}">
        <p14:creationId xmlns:p14="http://schemas.microsoft.com/office/powerpoint/2010/main" val="37576176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endParaRPr lang="en-US"/>
          </a:p>
        </p:txBody>
      </p:sp>
      <p:sp>
        <p:nvSpPr>
          <p:cNvPr id="59395" name="Content Placeholder 2"/>
          <p:cNvSpPr>
            <a:spLocks noGrp="1"/>
          </p:cNvSpPr>
          <p:nvPr>
            <p:ph sz="quarter" idx="1"/>
          </p:nvPr>
        </p:nvSpPr>
        <p:spPr>
          <a:xfrm>
            <a:off x="457200" y="1219200"/>
            <a:ext cx="8229600" cy="4937125"/>
          </a:xfrm>
        </p:spPr>
        <p:txBody>
          <a:bodyPr/>
          <a:lstStyle/>
          <a:p>
            <a:pPr marL="514350" indent="-514350" eaLnBrk="1" hangingPunct="1">
              <a:buFont typeface="Wingdings 3" pitchFamily="18" charset="2"/>
              <a:buNone/>
            </a:pPr>
            <a:endParaRPr lang="en-US"/>
          </a:p>
        </p:txBody>
      </p:sp>
      <p:graphicFrame>
        <p:nvGraphicFramePr>
          <p:cNvPr id="4" name="Diagram 3"/>
          <p:cNvGraphicFramePr/>
          <p:nvPr/>
        </p:nvGraphicFramePr>
        <p:xfrm>
          <a:off x="2133600" y="304800"/>
          <a:ext cx="45720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nvGraphicFramePr>
        <p:xfrm>
          <a:off x="2133600" y="3352800"/>
          <a:ext cx="4572000" cy="3048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386925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eaLnBrk="1" hangingPunct="1"/>
            <a:r>
              <a:rPr lang="en-US"/>
              <a:t>Discussion Section</a:t>
            </a:r>
          </a:p>
        </p:txBody>
      </p:sp>
      <p:sp>
        <p:nvSpPr>
          <p:cNvPr id="63491" name="Content Placeholder 2"/>
          <p:cNvSpPr>
            <a:spLocks noGrp="1"/>
          </p:cNvSpPr>
          <p:nvPr>
            <p:ph sz="quarter" idx="1"/>
          </p:nvPr>
        </p:nvSpPr>
        <p:spPr>
          <a:xfrm>
            <a:off x="457200" y="1485900"/>
            <a:ext cx="8229600" cy="3182815"/>
          </a:xfrm>
        </p:spPr>
        <p:txBody>
          <a:bodyPr>
            <a:normAutofit/>
          </a:bodyPr>
          <a:lstStyle/>
          <a:p>
            <a:pPr eaLnBrk="1" hangingPunct="1"/>
            <a:r>
              <a:rPr lang="en-US" sz="2800" dirty="0">
                <a:latin typeface="Calibri" pitchFamily="34" charset="0"/>
              </a:rPr>
              <a:t>Begin with a statement in English on your findings</a:t>
            </a:r>
          </a:p>
          <a:p>
            <a:pPr eaLnBrk="1" hangingPunct="1"/>
            <a:r>
              <a:rPr lang="en-US" sz="2800" dirty="0">
                <a:latin typeface="Calibri" pitchFamily="34" charset="0"/>
              </a:rPr>
              <a:t>Followed by a discussion of “limitations” </a:t>
            </a:r>
          </a:p>
          <a:p>
            <a:pPr eaLnBrk="1" hangingPunct="1"/>
            <a:r>
              <a:rPr lang="en-US" sz="2800" dirty="0">
                <a:latin typeface="Calibri" pitchFamily="34" charset="0"/>
              </a:rPr>
              <a:t>…. and perhaps also some discussions relating your findings to the theories / concepts / research you cited in the intro</a:t>
            </a:r>
          </a:p>
          <a:p>
            <a:pPr eaLnBrk="1" hangingPunct="1"/>
            <a:r>
              <a:rPr lang="en-US" sz="2800" dirty="0">
                <a:latin typeface="Calibri" pitchFamily="34" charset="0"/>
              </a:rPr>
              <a:t>End with broader implications of the research</a:t>
            </a:r>
          </a:p>
        </p:txBody>
      </p:sp>
      <p:graphicFrame>
        <p:nvGraphicFramePr>
          <p:cNvPr id="4" name="Diagram 3"/>
          <p:cNvGraphicFramePr/>
          <p:nvPr>
            <p:extLst>
              <p:ext uri="{D42A27DB-BD31-4B8C-83A1-F6EECF244321}">
                <p14:modId xmlns:p14="http://schemas.microsoft.com/office/powerpoint/2010/main" val="2758559574"/>
              </p:ext>
            </p:extLst>
          </p:nvPr>
        </p:nvGraphicFramePr>
        <p:xfrm>
          <a:off x="5715000" y="4299438"/>
          <a:ext cx="3048000" cy="2177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932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a:t>Discussion Section</a:t>
            </a:r>
          </a:p>
        </p:txBody>
      </p:sp>
      <p:sp>
        <p:nvSpPr>
          <p:cNvPr id="64515" name="Content Placeholder 2"/>
          <p:cNvSpPr>
            <a:spLocks noGrp="1"/>
          </p:cNvSpPr>
          <p:nvPr>
            <p:ph sz="quarter" idx="1"/>
          </p:nvPr>
        </p:nvSpPr>
        <p:spPr>
          <a:xfrm>
            <a:off x="457200" y="1459523"/>
            <a:ext cx="8229600" cy="4696802"/>
          </a:xfrm>
        </p:spPr>
        <p:txBody>
          <a:bodyPr>
            <a:normAutofit/>
          </a:bodyPr>
          <a:lstStyle/>
          <a:p>
            <a:pPr eaLnBrk="1" hangingPunct="1"/>
            <a:r>
              <a:rPr lang="en-US" sz="2000" dirty="0">
                <a:latin typeface="Calibri" pitchFamily="34" charset="0"/>
              </a:rPr>
              <a:t>Take-home point</a:t>
            </a:r>
          </a:p>
          <a:p>
            <a:pPr lvl="1" eaLnBrk="1" hangingPunct="1"/>
            <a:r>
              <a:rPr lang="en-US" sz="1600" dirty="0">
                <a:latin typeface="Calibri" pitchFamily="34" charset="0"/>
              </a:rPr>
              <a:t>E.g., “Findings indicate that arbitrarily assigned roles can shape people’s perceptions of the world, including how they perceive themselves and others. Indeed, both witnesses and the players lionized the questioner relative to the answerer.”</a:t>
            </a:r>
            <a:endParaRPr lang="en-US" sz="1800" dirty="0">
              <a:latin typeface="Calibri" pitchFamily="34" charset="0"/>
            </a:endParaRPr>
          </a:p>
          <a:p>
            <a:pPr eaLnBrk="1" hangingPunct="1"/>
            <a:r>
              <a:rPr lang="en-US" sz="2000" dirty="0">
                <a:latin typeface="Calibri" pitchFamily="34" charset="0"/>
              </a:rPr>
              <a:t>“Limitations”  / Future directions</a:t>
            </a:r>
          </a:p>
          <a:p>
            <a:pPr lvl="1" eaLnBrk="1" hangingPunct="1"/>
            <a:r>
              <a:rPr lang="en-US" sz="1600" dirty="0">
                <a:latin typeface="Calibri" pitchFamily="34" charset="0"/>
              </a:rPr>
              <a:t>E.g., “One limitation of the study is that we did not examine gender differences. It is known that, at least in America, men are more egoistic than women (e.g., Paul &amp; Joe, 2016). If that is the case, perhaps only female but not male answerer would rate themselves lower in comparison to the questioner.”</a:t>
            </a:r>
          </a:p>
          <a:p>
            <a:pPr eaLnBrk="1" hangingPunct="1"/>
            <a:r>
              <a:rPr lang="en-US" sz="2000" dirty="0">
                <a:latin typeface="Calibri" pitchFamily="34" charset="0"/>
              </a:rPr>
              <a:t>End with broader implications of the research</a:t>
            </a:r>
          </a:p>
          <a:p>
            <a:pPr lvl="1" eaLnBrk="1" hangingPunct="1"/>
            <a:r>
              <a:rPr lang="en-US" sz="1600" dirty="0">
                <a:latin typeface="Calibri" pitchFamily="34" charset="0"/>
              </a:rPr>
              <a:t>E.g., “Years of research show that roles, stereotypes, and cultural expectations in general are influential, often affecting people negatively if they  belong to negatively stereotyped groups (e.g., Joe &amp; Mary, 2046). Indeed, people who were assigned to the role of answerer in this study judged the questioner as better than themselves. ”</a:t>
            </a:r>
            <a:r>
              <a:rPr lang="en-US" sz="1800" dirty="0">
                <a:latin typeface="Calibri" pitchFamily="34" charset="0"/>
              </a:rPr>
              <a:t> </a:t>
            </a:r>
          </a:p>
        </p:txBody>
      </p:sp>
    </p:spTree>
    <p:extLst>
      <p:ext uri="{BB962C8B-B14F-4D97-AF65-F5344CB8AC3E}">
        <p14:creationId xmlns:p14="http://schemas.microsoft.com/office/powerpoint/2010/main" val="314266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5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5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None/>
            </a:pPr>
            <a:endParaRPr lang="en-US" dirty="0"/>
          </a:p>
          <a:p>
            <a:pPr>
              <a:buNone/>
            </a:pPr>
            <a:endParaRPr lang="en-US" dirty="0"/>
          </a:p>
          <a:p>
            <a:pPr algn="ctr">
              <a:buNone/>
            </a:pPr>
            <a:r>
              <a:rPr lang="en-US" dirty="0">
                <a:solidFill>
                  <a:srgbClr val="FF0000"/>
                </a:solidFill>
              </a:rPr>
              <a:t>Spoilers Ahead!</a:t>
            </a:r>
          </a:p>
        </p:txBody>
      </p:sp>
    </p:spTree>
    <p:extLst>
      <p:ext uri="{BB962C8B-B14F-4D97-AF65-F5344CB8AC3E}">
        <p14:creationId xmlns:p14="http://schemas.microsoft.com/office/powerpoint/2010/main" val="17420409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None/>
            </a:pPr>
            <a:endParaRPr lang="en-US" dirty="0"/>
          </a:p>
          <a:p>
            <a:pPr>
              <a:buNone/>
            </a:pPr>
            <a:endParaRPr lang="en-US" dirty="0"/>
          </a:p>
          <a:p>
            <a:pPr algn="ctr">
              <a:buNone/>
            </a:pPr>
            <a:r>
              <a:rPr lang="en-US" dirty="0"/>
              <a:t>Bad Method Section </a:t>
            </a:r>
          </a:p>
        </p:txBody>
      </p:sp>
    </p:spTree>
    <p:extLst>
      <p:ext uri="{BB962C8B-B14F-4D97-AF65-F5344CB8AC3E}">
        <p14:creationId xmlns:p14="http://schemas.microsoft.com/office/powerpoint/2010/main" val="27240400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marL="0" indent="0">
              <a:buNone/>
            </a:pPr>
            <a:r>
              <a:rPr lang="en-US" sz="2000" i="1" dirty="0"/>
              <a:t>Participants. </a:t>
            </a:r>
            <a:r>
              <a:rPr lang="en-US" sz="2000" dirty="0"/>
              <a:t>Twenty-four participants, all college students of an experimental psychology class, took part in the experiment as part of a class activity. </a:t>
            </a:r>
          </a:p>
          <a:p>
            <a:pPr marL="0" indent="0">
              <a:buNone/>
            </a:pPr>
            <a:endParaRPr lang="en-US" sz="2000" i="1" dirty="0"/>
          </a:p>
          <a:p>
            <a:pPr marL="0" indent="0">
              <a:buNone/>
            </a:pPr>
            <a:r>
              <a:rPr lang="en-US" sz="2000" i="1" dirty="0"/>
              <a:t>Procedure and Materials. </a:t>
            </a:r>
            <a:r>
              <a:rPr lang="en-US" sz="2000" dirty="0"/>
              <a:t>The experiment took place in a large classroom, where participants were seated facing a projector screen. </a:t>
            </a:r>
          </a:p>
          <a:p>
            <a:pPr marL="0" indent="0">
              <a:buNone/>
            </a:pPr>
            <a:r>
              <a:rPr lang="en-US" sz="2000" dirty="0"/>
              <a:t>First, the experimenter (who was the instructor of the class) told participants that the study was about memory, that they would see words projected on the screen one at a time, and their task was to try to memorize as many words as possible. </a:t>
            </a:r>
          </a:p>
          <a:p>
            <a:pPr marL="0" indent="0">
              <a:buNone/>
            </a:pPr>
            <a:r>
              <a:rPr lang="en-US" sz="2000" dirty="0"/>
              <a:t>All participants understood the instructions, and the “memory test”, in which participants took part as a group, started. A Microsoft PowerPoint slide was projected on the screen, and participants read “List 1” printed on the top. Then words were presented on the screen one at a time; each word stayed on the screen for 500ms, disappeared, and another word appeared after an </a:t>
            </a:r>
            <a:r>
              <a:rPr lang="en-US" sz="2000" dirty="0" err="1"/>
              <a:t>interstimulus</a:t>
            </a:r>
            <a:r>
              <a:rPr lang="en-US" sz="2000" dirty="0"/>
              <a:t> interval of 2000ms. </a:t>
            </a:r>
          </a:p>
          <a:p>
            <a:pPr marL="0" indent="0">
              <a:buNone/>
            </a:pPr>
            <a:r>
              <a:rPr lang="en-US" sz="2000" dirty="0"/>
              <a:t>After participants were shown all the 12 words contained in “List 1”, they were asked to count “backwards from 217 by 3s”, and did so for 30 seconds. And after this “30 second task”, all participants had 1 minute to write down as many words as they could remember from “List 1”. </a:t>
            </a:r>
          </a:p>
          <a:p>
            <a:pPr marL="0" indent="0">
              <a:buNone/>
            </a:pPr>
            <a:r>
              <a:rPr lang="en-US" sz="2000" dirty="0"/>
              <a:t>… “List 2”… “starting at 76, add 2, then subtract 3, then repeat”…</a:t>
            </a:r>
          </a:p>
          <a:p>
            <a:pPr marL="0" indent="0">
              <a:buNone/>
            </a:pPr>
            <a:r>
              <a:rPr lang="en-US" sz="2000" dirty="0"/>
              <a:t>…”List 3”… “say out loud, as many US states as you can in alphabetical order”…</a:t>
            </a:r>
          </a:p>
        </p:txBody>
      </p:sp>
    </p:spTree>
    <p:extLst>
      <p:ext uri="{BB962C8B-B14F-4D97-AF65-F5344CB8AC3E}">
        <p14:creationId xmlns:p14="http://schemas.microsoft.com/office/powerpoint/2010/main" val="8926322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None/>
            </a:pPr>
            <a:endParaRPr lang="en-US" dirty="0"/>
          </a:p>
          <a:p>
            <a:pPr>
              <a:buNone/>
            </a:pPr>
            <a:endParaRPr lang="en-US" dirty="0"/>
          </a:p>
          <a:p>
            <a:pPr algn="ctr">
              <a:buNone/>
            </a:pPr>
            <a:r>
              <a:rPr lang="en-US" dirty="0"/>
              <a:t>Bad Results Section </a:t>
            </a:r>
          </a:p>
        </p:txBody>
      </p:sp>
    </p:spTree>
    <p:extLst>
      <p:ext uri="{BB962C8B-B14F-4D97-AF65-F5344CB8AC3E}">
        <p14:creationId xmlns:p14="http://schemas.microsoft.com/office/powerpoint/2010/main" val="16251665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marL="0" indent="0">
              <a:buNone/>
            </a:pPr>
            <a:r>
              <a:rPr lang="en-US" sz="2300" dirty="0"/>
              <a:t>Of the 24 participants, the recall test did show students recalling the critical lure (M=1.7). As predicted, during recognition the students had a higher group average of recognizing the critical lure items (M=3.1), than new items (M=.2), but not higher than old items (M=4.5). As seem on Fig2, When examining the proportions of items classified as old we can compare the proportion of old words recognized as old (1%) with the proportion of new words recognized as old (.03%) first, which can be understood as a stepping stone to then understand the larger point, If there is a significant difference when comparing the critical lure words to both the old and new words, then we can say people are more likely to encode information based on a common theme. As shown in Fig 1, .63% of critical lure words were recognized as old which was much higher than the proportion of new items, but not as high as old items. Although there is a difference the statistical results were not significant. Fig. 3 displays the Proportion of new items recognized as old - proportion of critical recognized as old conditions; t(-9.638)=23, P=0.000, allow us to understand that because the P value is less than .05 our results are more likely due to random chance and we must reject the null hypothesis. </a:t>
            </a:r>
          </a:p>
        </p:txBody>
      </p:sp>
    </p:spTree>
    <p:extLst>
      <p:ext uri="{BB962C8B-B14F-4D97-AF65-F5344CB8AC3E}">
        <p14:creationId xmlns:p14="http://schemas.microsoft.com/office/powerpoint/2010/main" val="35599145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TotalTime>
  <Words>2828</Words>
  <Application>Microsoft Office PowerPoint</Application>
  <PresentationFormat>On-screen Show (4:3)</PresentationFormat>
  <Paragraphs>499</Paragraphs>
  <Slides>55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Calibri</vt:lpstr>
      <vt:lpstr>Calibri Light</vt:lpstr>
      <vt:lpstr>Times New Roman</vt:lpstr>
      <vt:lpstr>Wingdings 3</vt:lpstr>
      <vt:lpstr>Office Theme</vt:lpstr>
      <vt:lpstr>Experiment 1 paper</vt:lpstr>
      <vt:lpstr>PowerPoint Presentation</vt:lpstr>
      <vt:lpstr>“Old” Items</vt:lpstr>
      <vt:lpstr>“New” items</vt:lpstr>
      <vt:lpstr>“Critical Lures”</vt:lpstr>
      <vt:lpstr>Data</vt:lpstr>
      <vt:lpstr># of items falsely recalled  _____________</vt:lpstr>
      <vt:lpstr>OLD, # you said Old______</vt:lpstr>
      <vt:lpstr>New, # you said Old ______</vt:lpstr>
      <vt:lpstr>Critical Lures, # you said Old______</vt:lpstr>
      <vt:lpstr>Your Prediction</vt:lpstr>
      <vt:lpstr>Your Prediction</vt:lpstr>
      <vt:lpstr>Results Section</vt:lpstr>
      <vt:lpstr>Results Section</vt:lpstr>
      <vt:lpstr>Results Section</vt:lpstr>
      <vt:lpstr>Results Section</vt:lpstr>
      <vt:lpstr>PowerPoint Presentation</vt:lpstr>
      <vt:lpstr>PowerPoint Presentation</vt:lpstr>
      <vt:lpstr>PowerPoint Presentation</vt:lpstr>
      <vt:lpstr>PowerPoint Presentation</vt:lpstr>
      <vt:lpstr>PowerPoint Presentation</vt:lpstr>
      <vt:lpstr>PowerPoint Presentation</vt:lpstr>
      <vt:lpstr>Your Prediction</vt:lpstr>
      <vt:lpstr>Recap</vt:lpstr>
      <vt:lpstr>PowerPoint Presentation</vt:lpstr>
      <vt:lpstr>Method Section</vt:lpstr>
      <vt:lpstr>List 1</vt:lpstr>
      <vt:lpstr>30 second task</vt:lpstr>
      <vt:lpstr>Recall</vt:lpstr>
      <vt:lpstr>“Old” Items</vt:lpstr>
      <vt:lpstr>Recognition</vt:lpstr>
      <vt:lpstr>Data</vt:lpstr>
      <vt:lpstr>Method Section</vt:lpstr>
      <vt:lpstr>Method Section</vt:lpstr>
      <vt:lpstr>Method Section</vt:lpstr>
      <vt:lpstr>PowerPoint Presentation</vt:lpstr>
      <vt:lpstr>Introduction Section</vt:lpstr>
      <vt:lpstr>Introduction Section</vt:lpstr>
      <vt:lpstr>Introduction Section</vt:lpstr>
      <vt:lpstr>Introduction Section</vt:lpstr>
      <vt:lpstr>Example of Alternative hypotheses</vt:lpstr>
      <vt:lpstr>Introduction Section</vt:lpstr>
      <vt:lpstr>PowerPoint Presentation</vt:lpstr>
      <vt:lpstr>PowerPoint Presentation</vt:lpstr>
      <vt:lpstr>PowerPoint Presentation</vt:lpstr>
      <vt:lpstr>PowerPoint Presentation</vt:lpstr>
      <vt:lpstr>PowerPoint Presentation</vt:lpstr>
      <vt:lpstr>PowerPoint Presentation</vt:lpstr>
      <vt:lpstr>Discussion Section</vt:lpstr>
      <vt:lpstr>Discussion Section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wei</dc:creator>
  <cp:lastModifiedBy>wei</cp:lastModifiedBy>
  <cp:revision>5</cp:revision>
  <dcterms:created xsi:type="dcterms:W3CDTF">2020-02-25T23:49:34Z</dcterms:created>
  <dcterms:modified xsi:type="dcterms:W3CDTF">2020-02-26T00:51:35Z</dcterms:modified>
</cp:coreProperties>
</file>